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8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9" r:id="rId18"/>
    <p:sldId id="271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72" r:id="rId29"/>
    <p:sldId id="273" r:id="rId30"/>
    <p:sldId id="274" r:id="rId31"/>
    <p:sldId id="275" r:id="rId32"/>
    <p:sldId id="277" r:id="rId33"/>
    <p:sldId id="276" r:id="rId34"/>
    <p:sldId id="27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01" autoAdjust="0"/>
  </p:normalViewPr>
  <p:slideViewPr>
    <p:cSldViewPr>
      <p:cViewPr>
        <p:scale>
          <a:sx n="97" d="100"/>
          <a:sy n="97" d="100"/>
        </p:scale>
        <p:origin x="-380" y="9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EA6F8-9948-463F-B8A5-B1F5FAC8479E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B7BC-7626-4316-A8B8-478CDBD8CD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EA6F8-9948-463F-B8A5-B1F5FAC8479E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B7BC-7626-4316-A8B8-478CDBD8CD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EA6F8-9948-463F-B8A5-B1F5FAC8479E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B7BC-7626-4316-A8B8-478CDBD8CD1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EA6F8-9948-463F-B8A5-B1F5FAC8479E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B7BC-7626-4316-A8B8-478CDBD8CD1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EA6F8-9948-463F-B8A5-B1F5FAC8479E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B7BC-7626-4316-A8B8-478CDBD8CD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EA6F8-9948-463F-B8A5-B1F5FAC8479E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B7BC-7626-4316-A8B8-478CDBD8CD1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EA6F8-9948-463F-B8A5-B1F5FAC8479E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B7BC-7626-4316-A8B8-478CDBD8CD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EA6F8-9948-463F-B8A5-B1F5FAC8479E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B7BC-7626-4316-A8B8-478CDBD8CD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EA6F8-9948-463F-B8A5-B1F5FAC8479E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B7BC-7626-4316-A8B8-478CDBD8CD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EA6F8-9948-463F-B8A5-B1F5FAC8479E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B7BC-7626-4316-A8B8-478CDBD8CD1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EA6F8-9948-463F-B8A5-B1F5FAC8479E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B7BC-7626-4316-A8B8-478CDBD8CD1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5FEA6F8-9948-463F-B8A5-B1F5FAC8479E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CD1B7BC-7626-4316-A8B8-478CDBD8CD1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30243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 детей дошкольного возраста с ЗПР. Специальные условия получения дошкольного образования детей с ЗПР.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5085184"/>
            <a:ext cx="3744416" cy="825128"/>
          </a:xfrm>
        </p:spPr>
        <p:txBody>
          <a:bodyPr>
            <a:normAutofit fontScale="85000" lnSpcReduction="20000"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1800" dirty="0">
                <a:solidFill>
                  <a:srgbClr val="000000"/>
                </a:solidFill>
                <a:latin typeface="Arial" charset="0"/>
              </a:rPr>
              <a:t>Подготовила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1800" dirty="0" smtClean="0">
                <a:solidFill>
                  <a:srgbClr val="000000"/>
                </a:solidFill>
                <a:latin typeface="Arial" charset="0"/>
              </a:rPr>
              <a:t>Педагог-психолог: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1800" dirty="0" smtClean="0">
                <a:solidFill>
                  <a:srgbClr val="000000"/>
                </a:solidFill>
                <a:latin typeface="Arial" charset="0"/>
              </a:rPr>
              <a:t>Михайлова </a:t>
            </a:r>
            <a:r>
              <a:rPr lang="ru-RU" sz="1800" dirty="0" smtClean="0">
                <a:solidFill>
                  <a:srgbClr val="000000"/>
                </a:solidFill>
                <a:latin typeface="Arial" charset="0"/>
              </a:rPr>
              <a:t>И.В.</a:t>
            </a:r>
            <a:endParaRPr lang="ru-RU" sz="1800" dirty="0">
              <a:solidFill>
                <a:srgbClr val="000000"/>
              </a:solidFill>
              <a:latin typeface="Arial" charset="0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1800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AutoShape 2" descr="ÐÐ°ÑÑÐ¸Ð½ÐºÐ¸ Ð¿Ð¾ Ð·Ð°Ð¿ÑÐ¾ÑÑ ÐºÐ°ÑÑÐ¸Ð½ÐºÐ¸ Ñ Ð´ÐµÑÑÐ¼Ð¸ Ð² Ð´ÐµÑÑÐºÐ¾Ð¼ ÑÐ°Ð´Ñ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3501008"/>
            <a:ext cx="3806008" cy="2854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89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692696"/>
            <a:ext cx="7452817" cy="5433467"/>
          </a:xfrm>
        </p:spPr>
        <p:txBody>
          <a:bodyPr>
            <a:normAutofit fontScale="62500" lnSpcReduction="20000"/>
          </a:bodyPr>
          <a:lstStyle/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ru-RU" sz="2900" kern="0" dirty="0">
                <a:solidFill>
                  <a:srgbClr val="000000"/>
                </a:solidFill>
                <a:latin typeface="Arial"/>
              </a:rPr>
              <a:t>Задержка психического развития </a:t>
            </a:r>
            <a:r>
              <a:rPr lang="ru-RU" sz="2900" b="1" kern="0" dirty="0">
                <a:solidFill>
                  <a:srgbClr val="000000"/>
                </a:solidFill>
                <a:latin typeface="Arial"/>
              </a:rPr>
              <a:t>церебрально-органического</a:t>
            </a:r>
            <a:r>
              <a:rPr lang="ru-RU" sz="29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900" b="1" kern="0" dirty="0">
                <a:solidFill>
                  <a:srgbClr val="000000"/>
                </a:solidFill>
                <a:latin typeface="Arial"/>
              </a:rPr>
              <a:t>происхождения</a:t>
            </a:r>
            <a:r>
              <a:rPr lang="ru-RU" sz="2900" kern="0" dirty="0">
                <a:solidFill>
                  <a:srgbClr val="000000"/>
                </a:solidFill>
                <a:latin typeface="Arial"/>
              </a:rPr>
              <a:t>. У детей такого варианта отклонений имеется органическое поражение ЦНС, но это органическое поражение носит очаговый характер и не вызывает стойкого нарушения познавательной деятельности, не приводит к умственной отсталости. Этот вариант ЗПР встречается наиболее часто и нередко обладает большой стойкостью и выраженностью нарушений как в эмоционально-волевой сфере, так и в познавательной деятельности и занимает основное место в данной задержке развития. Изучение анамнеза детей с этим типом ЗПР в большинстве случаев показывает наличие негрубой органической недостаточности нервной системы, чаще </a:t>
            </a:r>
            <a:r>
              <a:rPr lang="ru-RU" sz="2900" kern="0" dirty="0" err="1">
                <a:solidFill>
                  <a:srgbClr val="000000"/>
                </a:solidFill>
                <a:latin typeface="Arial"/>
              </a:rPr>
              <a:t>резидуального</a:t>
            </a:r>
            <a:r>
              <a:rPr lang="ru-RU" sz="2900" kern="0" dirty="0">
                <a:solidFill>
                  <a:srgbClr val="000000"/>
                </a:solidFill>
                <a:latin typeface="Arial"/>
              </a:rPr>
              <a:t> характера вследствие патологий беременности (тяжёлые токсикозы, инфекции, интоксикации, травмы, резус-конфликт), недоношенность, асфиксии и травмы при родах. Церебрально - органическая недостаточность накладывает типичный отпечаток на структуру ЗПР, провоцируя эмоционально-волевого незрелость и определяя характер нарушений познавательной деятельности. Обучение этих детей в массовой школе представляется весьма затруднительным, отнести их к группе ЗПР спорно, иногда их оценивают как "группу риска". 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endParaRPr lang="ru-RU" sz="2900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837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7" y="1700808"/>
            <a:ext cx="7524824" cy="4425355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 fontAlgn="base"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ru-RU" sz="2000" i="1" kern="0" dirty="0">
                <a:solidFill>
                  <a:srgbClr val="000000"/>
                </a:solidFill>
                <a:latin typeface="Arial"/>
              </a:rPr>
              <a:t>в сенсорно-перцептивной сфере </a:t>
            </a:r>
            <a:r>
              <a:rPr lang="ru-RU" sz="2000" kern="0" dirty="0">
                <a:solidFill>
                  <a:srgbClr val="000000"/>
                </a:solidFill>
                <a:latin typeface="Arial"/>
              </a:rPr>
              <a:t>— незрелость различных систем анализаторов (особенно слуховой и зрительной), неполноценность зрительно-пространственной ориентированности; </a:t>
            </a:r>
          </a:p>
          <a:p>
            <a:pPr marL="342900" lvl="0" indent="-342900" algn="just" fontAlgn="base"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ru-RU" sz="2000" i="1" kern="0" dirty="0">
                <a:solidFill>
                  <a:srgbClr val="000000"/>
                </a:solidFill>
                <a:latin typeface="Arial"/>
              </a:rPr>
              <a:t>в психомоторной сфере </a:t>
            </a:r>
            <a:r>
              <a:rPr lang="ru-RU" sz="2000" kern="0" dirty="0">
                <a:solidFill>
                  <a:srgbClr val="000000"/>
                </a:solidFill>
                <a:latin typeface="Arial"/>
              </a:rPr>
              <a:t>— разбалансированность двигательной активности (</a:t>
            </a:r>
            <a:r>
              <a:rPr lang="ru-RU" sz="2000" kern="0" dirty="0" err="1">
                <a:solidFill>
                  <a:srgbClr val="000000"/>
                </a:solidFill>
                <a:latin typeface="Arial"/>
              </a:rPr>
              <a:t>гипер</a:t>
            </a:r>
            <a:r>
              <a:rPr lang="ru-RU" sz="2000" kern="0" dirty="0">
                <a:solidFill>
                  <a:srgbClr val="000000"/>
                </a:solidFill>
                <a:latin typeface="Arial"/>
              </a:rPr>
              <a:t>- и </a:t>
            </a:r>
            <a:r>
              <a:rPr lang="ru-RU" sz="2000" kern="0" dirty="0" err="1">
                <a:solidFill>
                  <a:srgbClr val="000000"/>
                </a:solidFill>
                <a:latin typeface="Arial"/>
              </a:rPr>
              <a:t>гипоактивность</a:t>
            </a:r>
            <a:r>
              <a:rPr lang="ru-RU" sz="2000" kern="0" dirty="0">
                <a:solidFill>
                  <a:srgbClr val="000000"/>
                </a:solidFill>
                <a:latin typeface="Arial"/>
              </a:rPr>
              <a:t>), импульсивность, трудность в овладении двигательными навыками, нарушения координации движения; </a:t>
            </a:r>
          </a:p>
          <a:p>
            <a:pPr marL="342900" lvl="0" indent="-342900" algn="just" fontAlgn="base"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ru-RU" sz="2000" i="1" kern="0" dirty="0">
                <a:solidFill>
                  <a:srgbClr val="000000"/>
                </a:solidFill>
                <a:latin typeface="Arial"/>
              </a:rPr>
              <a:t>в мыслительной сфере </a:t>
            </a:r>
            <a:r>
              <a:rPr lang="ru-RU" sz="2000" kern="0" dirty="0">
                <a:solidFill>
                  <a:srgbClr val="000000"/>
                </a:solidFill>
                <a:latin typeface="Arial"/>
              </a:rPr>
              <a:t>— преобладание более простых мыслительных операций (анализ и синтез), снижение уровня логичности и отвлеченности мышления, трудности перехода к абстрактно-аналитическим формам мышления;</a:t>
            </a:r>
          </a:p>
          <a:p>
            <a:pPr marL="342900" lvl="0" indent="-342900" algn="just" fontAlgn="base"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ru-RU" sz="2000" i="1" kern="0" dirty="0">
                <a:solidFill>
                  <a:srgbClr val="000000"/>
                </a:solidFill>
                <a:latin typeface="Arial"/>
              </a:rPr>
              <a:t>в </a:t>
            </a:r>
            <a:r>
              <a:rPr lang="ru-RU" sz="2000" i="1" kern="0" dirty="0" err="1">
                <a:solidFill>
                  <a:srgbClr val="000000"/>
                </a:solidFill>
                <a:latin typeface="Arial"/>
              </a:rPr>
              <a:t>мнемической</a:t>
            </a:r>
            <a:r>
              <a:rPr lang="ru-RU" sz="2000" i="1" kern="0" dirty="0">
                <a:solidFill>
                  <a:srgbClr val="000000"/>
                </a:solidFill>
                <a:latin typeface="Arial"/>
              </a:rPr>
              <a:t> сфере </a:t>
            </a:r>
            <a:r>
              <a:rPr lang="ru-RU" sz="2000" kern="0" dirty="0">
                <a:solidFill>
                  <a:srgbClr val="000000"/>
                </a:solidFill>
                <a:latin typeface="Arial"/>
              </a:rPr>
              <a:t>— преобладание механической памяти над абстрактно-логической, непосредственного запоминания — над опосредованным, снижение объемов кратковременной и долговременной памяти, значительное снижение способности к непроизвольному запоминанию;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kern="0" dirty="0">
                <a:solidFill>
                  <a:srgbClr val="006600"/>
                </a:solidFill>
                <a:latin typeface="Arial"/>
              </a:rPr>
              <a:t>Существенные особенности психического статуса детей с ЗПР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184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548680"/>
            <a:ext cx="7524825" cy="5577483"/>
          </a:xfrm>
        </p:spPr>
        <p:txBody>
          <a:bodyPr>
            <a:normAutofit/>
          </a:bodyPr>
          <a:lstStyle/>
          <a:p>
            <a:pPr marL="342900" lvl="0" indent="-342900" algn="just" fontAlgn="base"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ru-RU" sz="20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речевом развитии </a:t>
            </a:r>
            <a:r>
              <a:rPr lang="ru-RU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 ограниченность словарного запаса, особенно активного, замедление овладения грамматическим строем речи, дефекты произношения, трудности овладения письменной речью; </a:t>
            </a:r>
          </a:p>
          <a:p>
            <a:pPr marL="342900" lvl="0" indent="-342900" algn="just" fontAlgn="base"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эмоционально-волевой сфере </a:t>
            </a: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 незрелость эмоционально-волевой деятельности, инфантилизм, </a:t>
            </a:r>
            <a:r>
              <a:rPr lang="ru-RU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нескоординированность</a:t>
            </a: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эмоциональных процессов; </a:t>
            </a:r>
          </a:p>
          <a:p>
            <a:pPr marL="342900" lvl="0" indent="-342900" algn="just" fontAlgn="base"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ru-RU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мотивационной сфере </a:t>
            </a: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 преобладание игровых мотивов, стремление к получению удовольствия, </a:t>
            </a:r>
            <a:r>
              <a:rPr lang="ru-RU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дезадаптивность</a:t>
            </a: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побуждений и интересов; </a:t>
            </a:r>
          </a:p>
          <a:p>
            <a:pPr marL="342900" lvl="0" indent="-342900" algn="just" fontAlgn="base"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ru-RU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характерологической сфере </a:t>
            </a: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 усиление вероятности акцентирования характерологических особенностей и повышение вероятности </a:t>
            </a:r>
            <a:r>
              <a:rPr lang="ru-RU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психопатоподобных</a:t>
            </a: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проявлений. </a:t>
            </a:r>
          </a:p>
          <a:p>
            <a:pPr marL="342900" lvl="0" indent="-342900" algn="just" fontAlgn="base"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endParaRPr lang="ru-RU" sz="20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56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kern="0" dirty="0" smtClean="0">
                <a:solidFill>
                  <a:srgbClr val="006600"/>
                </a:solidFill>
                <a:latin typeface="Arial"/>
              </a:rPr>
              <a:t>Направления работы в ДОУ</a:t>
            </a:r>
            <a:endParaRPr lang="ru-RU" dirty="0"/>
          </a:p>
        </p:txBody>
      </p:sp>
      <p:pic>
        <p:nvPicPr>
          <p:cNvPr id="4" name="Picture 2" descr="D:\Документы\Рисунки\Дети Люди\фотодети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04509" y="2674938"/>
            <a:ext cx="2142919" cy="34512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34045" y="1608041"/>
            <a:ext cx="8897547" cy="5040560"/>
            <a:chOff x="571941" y="2057400"/>
            <a:chExt cx="7991034" cy="3962400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gray">
            <a:xfrm>
              <a:off x="685800" y="4306742"/>
              <a:ext cx="2543175" cy="1713058"/>
            </a:xfrm>
            <a:prstGeom prst="roundRect">
              <a:avLst>
                <a:gd name="adj" fmla="val 12699"/>
              </a:avLst>
            </a:prstGeom>
            <a:solidFill>
              <a:srgbClr val="73C9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chemeClr val="accent1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gray">
            <a:xfrm>
              <a:off x="739775" y="4848225"/>
              <a:ext cx="2408238" cy="11144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prstShdw prst="shdw18" dist="17961" dir="13500000">
                <a:srgbClr val="FFFF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99DEE7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Text Box 18"/>
            <p:cNvSpPr txBox="1">
              <a:spLocks noChangeArrowheads="1"/>
            </p:cNvSpPr>
            <p:nvPr/>
          </p:nvSpPr>
          <p:spPr bwMode="white">
            <a:xfrm>
              <a:off x="932167" y="4419600"/>
              <a:ext cx="2069490" cy="314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ltGray">
            <a:xfrm>
              <a:off x="685800" y="2057400"/>
              <a:ext cx="2543175" cy="1683285"/>
            </a:xfrm>
            <a:prstGeom prst="roundRect">
              <a:avLst>
                <a:gd name="adj" fmla="val 12699"/>
              </a:avLst>
            </a:prstGeom>
            <a:solidFill>
              <a:srgbClr val="CB057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chemeClr val="folHlink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gray">
            <a:xfrm>
              <a:off x="739775" y="2486025"/>
              <a:ext cx="2408238" cy="11144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prstShdw prst="shdw18" dist="17961" dir="13500000">
                <a:srgbClr val="FFFF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99DEE7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white">
            <a:xfrm>
              <a:off x="571941" y="5127202"/>
              <a:ext cx="2669035" cy="556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Психокоррекционная</a:t>
              </a: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 работа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2" name="AutoShape 12"/>
            <p:cNvSpPr>
              <a:spLocks noChangeArrowheads="1"/>
            </p:cNvSpPr>
            <p:nvPr/>
          </p:nvSpPr>
          <p:spPr bwMode="gray">
            <a:xfrm>
              <a:off x="6019800" y="4306742"/>
              <a:ext cx="2543175" cy="1713058"/>
            </a:xfrm>
            <a:prstGeom prst="roundRect">
              <a:avLst>
                <a:gd name="adj" fmla="val 12699"/>
              </a:avLst>
            </a:prstGeom>
            <a:solidFill>
              <a:srgbClr val="2393C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chemeClr val="hlink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AutoShape 13"/>
            <p:cNvSpPr>
              <a:spLocks noChangeArrowheads="1"/>
            </p:cNvSpPr>
            <p:nvPr/>
          </p:nvSpPr>
          <p:spPr bwMode="gray">
            <a:xfrm>
              <a:off x="6073775" y="4848225"/>
              <a:ext cx="2408238" cy="11144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prstShdw prst="shdw18" dist="17961" dir="13500000">
                <a:srgbClr val="FFFF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99DEE7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AutoShape 16"/>
            <p:cNvSpPr>
              <a:spLocks noChangeArrowheads="1"/>
            </p:cNvSpPr>
            <p:nvPr/>
          </p:nvSpPr>
          <p:spPr bwMode="gray">
            <a:xfrm>
              <a:off x="6019800" y="2057400"/>
              <a:ext cx="2543175" cy="1683285"/>
            </a:xfrm>
            <a:prstGeom prst="roundRect">
              <a:avLst>
                <a:gd name="adj" fmla="val 12699"/>
              </a:avLst>
            </a:prstGeom>
            <a:solidFill>
              <a:srgbClr val="F7C03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chemeClr val="accent2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AutoShape 17"/>
            <p:cNvSpPr>
              <a:spLocks noChangeArrowheads="1"/>
            </p:cNvSpPr>
            <p:nvPr/>
          </p:nvSpPr>
          <p:spPr bwMode="gray">
            <a:xfrm>
              <a:off x="6101206" y="2426019"/>
              <a:ext cx="2408238" cy="11144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prstShdw prst="shdw18" dist="17961" dir="13500000">
                <a:srgbClr val="FFFF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99DEE7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6" name="Group 20"/>
            <p:cNvGrpSpPr>
              <a:grpSpLocks/>
            </p:cNvGrpSpPr>
            <p:nvPr/>
          </p:nvGrpSpPr>
          <p:grpSpPr bwMode="auto">
            <a:xfrm>
              <a:off x="3168650" y="2646363"/>
              <a:ext cx="2822575" cy="2882901"/>
              <a:chOff x="1966" y="1475"/>
              <a:chExt cx="1778" cy="1816"/>
            </a:xfrm>
          </p:grpSpPr>
          <p:sp>
            <p:nvSpPr>
              <p:cNvPr id="17" name="AutoShape 21"/>
              <p:cNvSpPr>
                <a:spLocks noChangeArrowheads="1"/>
              </p:cNvSpPr>
              <p:nvPr/>
            </p:nvSpPr>
            <p:spPr bwMode="ltGray">
              <a:xfrm rot="6774404">
                <a:off x="2047" y="1615"/>
                <a:ext cx="1688" cy="1664"/>
              </a:xfrm>
              <a:custGeom>
                <a:avLst/>
                <a:gdLst>
                  <a:gd name="G0" fmla="+- -1509893 0 0"/>
                  <a:gd name="G1" fmla="+- -5955455 0 0"/>
                  <a:gd name="G2" fmla="+- -1509893 0 -5955455"/>
                  <a:gd name="G3" fmla="+- 10800 0 0"/>
                  <a:gd name="G4" fmla="+- 0 0 -1509893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7926 0 0"/>
                  <a:gd name="G9" fmla="+- 0 0 -5955455"/>
                  <a:gd name="G10" fmla="+- 7926 0 2700"/>
                  <a:gd name="G11" fmla="cos G10 -1509893"/>
                  <a:gd name="G12" fmla="sin G10 -1509893"/>
                  <a:gd name="G13" fmla="cos 13500 -1509893"/>
                  <a:gd name="G14" fmla="sin 13500 -1509893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7926 1 2"/>
                  <a:gd name="G20" fmla="+- G19 5400 0"/>
                  <a:gd name="G21" fmla="cos G20 -1509893"/>
                  <a:gd name="G22" fmla="sin G20 -1509893"/>
                  <a:gd name="G23" fmla="+- G21 10800 0"/>
                  <a:gd name="G24" fmla="+- G12 G23 G22"/>
                  <a:gd name="G25" fmla="+- G22 G23 G11"/>
                  <a:gd name="G26" fmla="cos 10800 -1509893"/>
                  <a:gd name="G27" fmla="sin 10800 -1509893"/>
                  <a:gd name="G28" fmla="cos 7926 -1509893"/>
                  <a:gd name="G29" fmla="sin 7926 -1509893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5955455"/>
                  <a:gd name="G36" fmla="sin G34 -5955455"/>
                  <a:gd name="G37" fmla="+/ -5955455 -1509893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7926 G39"/>
                  <a:gd name="G43" fmla="sin 7926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6689 w 21600"/>
                  <a:gd name="T5" fmla="*/ 1746 h 21600"/>
                  <a:gd name="T6" fmla="*/ 10657 w 21600"/>
                  <a:gd name="T7" fmla="*/ 1438 h 21600"/>
                  <a:gd name="T8" fmla="*/ 15121 w 21600"/>
                  <a:gd name="T9" fmla="*/ 4156 h 21600"/>
                  <a:gd name="T10" fmla="*/ 23223 w 21600"/>
                  <a:gd name="T11" fmla="*/ 5516 h 21600"/>
                  <a:gd name="T12" fmla="*/ 21035 w 21600"/>
                  <a:gd name="T13" fmla="*/ 10942 h 21600"/>
                  <a:gd name="T14" fmla="*/ 15609 w 21600"/>
                  <a:gd name="T15" fmla="*/ 8754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8093" y="7698"/>
                    </a:moveTo>
                    <a:cubicBezTo>
                      <a:pt x="16849" y="4772"/>
                      <a:pt x="13978" y="2874"/>
                      <a:pt x="10800" y="2874"/>
                    </a:cubicBezTo>
                    <a:cubicBezTo>
                      <a:pt x="10759" y="2873"/>
                      <a:pt x="10719" y="2874"/>
                      <a:pt x="10679" y="2874"/>
                    </a:cubicBezTo>
                    <a:lnTo>
                      <a:pt x="10635" y="1"/>
                    </a:lnTo>
                    <a:cubicBezTo>
                      <a:pt x="10690" y="0"/>
                      <a:pt x="10745" y="-1"/>
                      <a:pt x="10800" y="0"/>
                    </a:cubicBezTo>
                    <a:cubicBezTo>
                      <a:pt x="15131" y="0"/>
                      <a:pt x="19043" y="2587"/>
                      <a:pt x="20738" y="6573"/>
                    </a:cubicBezTo>
                    <a:lnTo>
                      <a:pt x="23223" y="5516"/>
                    </a:lnTo>
                    <a:lnTo>
                      <a:pt x="21035" y="10942"/>
                    </a:lnTo>
                    <a:lnTo>
                      <a:pt x="15609" y="8754"/>
                    </a:lnTo>
                    <a:lnTo>
                      <a:pt x="18093" y="769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393CB">
                      <a:gamma/>
                      <a:shade val="0"/>
                      <a:invGamma/>
                    </a:srgbClr>
                  </a:gs>
                  <a:gs pos="100000">
                    <a:srgbClr val="2393CB"/>
                  </a:gs>
                </a:gsLst>
                <a:lin ang="2700000" scaled="1"/>
              </a:gradFill>
              <a:ln>
                <a:noFill/>
              </a:ln>
              <a:effectLst/>
              <a:scene3d>
                <a:camera prst="legacyObliqueTopRight"/>
                <a:lightRig rig="legacyFlat3" dir="b"/>
              </a:scene3d>
              <a:sp3d extrusionH="176200" prstMaterial="legacyMatte">
                <a:bevelT w="13500" h="13500" prst="angle"/>
                <a:bevelB w="13500" h="13500" prst="angle"/>
                <a:extrusionClr>
                  <a:srgbClr val="2393CB"/>
                </a:extrusionClr>
              </a:sp3d>
              <a:extLst>
                <a:ext uri="{91240B29-F687-4F45-9708-019B960494DF}">
                  <a14:hiddenLine xmlns:a14="http://schemas.microsoft.com/office/drawing/2010/main" w="9525">
                    <a:noFill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AutoShape 22"/>
              <p:cNvSpPr>
                <a:spLocks noChangeArrowheads="1"/>
              </p:cNvSpPr>
              <p:nvPr/>
            </p:nvSpPr>
            <p:spPr bwMode="ltGray">
              <a:xfrm rot="12174404">
                <a:off x="1968" y="1567"/>
                <a:ext cx="1688" cy="1664"/>
              </a:xfrm>
              <a:custGeom>
                <a:avLst/>
                <a:gdLst>
                  <a:gd name="G0" fmla="+- -1509893 0 0"/>
                  <a:gd name="G1" fmla="+- -5955455 0 0"/>
                  <a:gd name="G2" fmla="+- -1509893 0 -5955455"/>
                  <a:gd name="G3" fmla="+- 10800 0 0"/>
                  <a:gd name="G4" fmla="+- 0 0 -1509893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7926 0 0"/>
                  <a:gd name="G9" fmla="+- 0 0 -5955455"/>
                  <a:gd name="G10" fmla="+- 7926 0 2700"/>
                  <a:gd name="G11" fmla="cos G10 -1509893"/>
                  <a:gd name="G12" fmla="sin G10 -1509893"/>
                  <a:gd name="G13" fmla="cos 13500 -1509893"/>
                  <a:gd name="G14" fmla="sin 13500 -1509893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7926 1 2"/>
                  <a:gd name="G20" fmla="+- G19 5400 0"/>
                  <a:gd name="G21" fmla="cos G20 -1509893"/>
                  <a:gd name="G22" fmla="sin G20 -1509893"/>
                  <a:gd name="G23" fmla="+- G21 10800 0"/>
                  <a:gd name="G24" fmla="+- G12 G23 G22"/>
                  <a:gd name="G25" fmla="+- G22 G23 G11"/>
                  <a:gd name="G26" fmla="cos 10800 -1509893"/>
                  <a:gd name="G27" fmla="sin 10800 -1509893"/>
                  <a:gd name="G28" fmla="cos 7926 -1509893"/>
                  <a:gd name="G29" fmla="sin 7926 -1509893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5955455"/>
                  <a:gd name="G36" fmla="sin G34 -5955455"/>
                  <a:gd name="G37" fmla="+/ -5955455 -1509893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7926 G39"/>
                  <a:gd name="G43" fmla="sin 7926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6689 w 21600"/>
                  <a:gd name="T5" fmla="*/ 1746 h 21600"/>
                  <a:gd name="T6" fmla="*/ 10657 w 21600"/>
                  <a:gd name="T7" fmla="*/ 1438 h 21600"/>
                  <a:gd name="T8" fmla="*/ 15121 w 21600"/>
                  <a:gd name="T9" fmla="*/ 4156 h 21600"/>
                  <a:gd name="T10" fmla="*/ 23223 w 21600"/>
                  <a:gd name="T11" fmla="*/ 5516 h 21600"/>
                  <a:gd name="T12" fmla="*/ 21035 w 21600"/>
                  <a:gd name="T13" fmla="*/ 10942 h 21600"/>
                  <a:gd name="T14" fmla="*/ 15609 w 21600"/>
                  <a:gd name="T15" fmla="*/ 8754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8093" y="7698"/>
                    </a:moveTo>
                    <a:cubicBezTo>
                      <a:pt x="16849" y="4772"/>
                      <a:pt x="13978" y="2874"/>
                      <a:pt x="10800" y="2874"/>
                    </a:cubicBezTo>
                    <a:cubicBezTo>
                      <a:pt x="10759" y="2873"/>
                      <a:pt x="10719" y="2874"/>
                      <a:pt x="10679" y="2874"/>
                    </a:cubicBezTo>
                    <a:lnTo>
                      <a:pt x="10635" y="1"/>
                    </a:lnTo>
                    <a:cubicBezTo>
                      <a:pt x="10690" y="0"/>
                      <a:pt x="10745" y="-1"/>
                      <a:pt x="10800" y="0"/>
                    </a:cubicBezTo>
                    <a:cubicBezTo>
                      <a:pt x="15131" y="0"/>
                      <a:pt x="19043" y="2587"/>
                      <a:pt x="20738" y="6573"/>
                    </a:cubicBezTo>
                    <a:lnTo>
                      <a:pt x="23223" y="5516"/>
                    </a:lnTo>
                    <a:lnTo>
                      <a:pt x="21035" y="10942"/>
                    </a:lnTo>
                    <a:lnTo>
                      <a:pt x="15609" y="8754"/>
                    </a:lnTo>
                    <a:lnTo>
                      <a:pt x="18093" y="769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3C95B">
                      <a:gamma/>
                      <a:shade val="0"/>
                      <a:invGamma/>
                    </a:srgbClr>
                  </a:gs>
                  <a:gs pos="100000">
                    <a:srgbClr val="73C95B"/>
                  </a:gs>
                </a:gsLst>
                <a:lin ang="2700000" scaled="1"/>
              </a:gradFill>
              <a:ln>
                <a:noFill/>
              </a:ln>
              <a:effectLst/>
              <a:scene3d>
                <a:camera prst="legacyObliqueTopRight"/>
                <a:lightRig rig="legacyFlat3" dir="b"/>
              </a:scene3d>
              <a:sp3d extrusionH="176200" prstMaterial="legacyMatte">
                <a:bevelT w="13500" h="13500" prst="angle"/>
                <a:bevelB w="13500" h="13500" prst="angle"/>
                <a:extrusionClr>
                  <a:srgbClr val="73C95B"/>
                </a:extrusionClr>
              </a:sp3d>
              <a:extLst>
                <a:ext uri="{91240B29-F687-4F45-9708-019B960494DF}">
                  <a14:hiddenLine xmlns:a14="http://schemas.microsoft.com/office/drawing/2010/main" w="9525">
                    <a:noFill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AutoShape 23"/>
              <p:cNvSpPr>
                <a:spLocks noChangeArrowheads="1"/>
              </p:cNvSpPr>
              <p:nvPr/>
            </p:nvSpPr>
            <p:spPr bwMode="ltGray">
              <a:xfrm rot="17574404">
                <a:off x="1993" y="1448"/>
                <a:ext cx="1688" cy="1741"/>
              </a:xfrm>
              <a:custGeom>
                <a:avLst/>
                <a:gdLst>
                  <a:gd name="G0" fmla="+- -1509893 0 0"/>
                  <a:gd name="G1" fmla="+- -5955455 0 0"/>
                  <a:gd name="G2" fmla="+- -1509893 0 -5955455"/>
                  <a:gd name="G3" fmla="+- 10800 0 0"/>
                  <a:gd name="G4" fmla="+- 0 0 -1509893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7926 0 0"/>
                  <a:gd name="G9" fmla="+- 0 0 -5955455"/>
                  <a:gd name="G10" fmla="+- 7926 0 2700"/>
                  <a:gd name="G11" fmla="cos G10 -1509893"/>
                  <a:gd name="G12" fmla="sin G10 -1509893"/>
                  <a:gd name="G13" fmla="cos 13500 -1509893"/>
                  <a:gd name="G14" fmla="sin 13500 -1509893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7926 1 2"/>
                  <a:gd name="G20" fmla="+- G19 5400 0"/>
                  <a:gd name="G21" fmla="cos G20 -1509893"/>
                  <a:gd name="G22" fmla="sin G20 -1509893"/>
                  <a:gd name="G23" fmla="+- G21 10800 0"/>
                  <a:gd name="G24" fmla="+- G12 G23 G22"/>
                  <a:gd name="G25" fmla="+- G22 G23 G11"/>
                  <a:gd name="G26" fmla="cos 10800 -1509893"/>
                  <a:gd name="G27" fmla="sin 10800 -1509893"/>
                  <a:gd name="G28" fmla="cos 7926 -1509893"/>
                  <a:gd name="G29" fmla="sin 7926 -1509893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5955455"/>
                  <a:gd name="G36" fmla="sin G34 -5955455"/>
                  <a:gd name="G37" fmla="+/ -5955455 -1509893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7926 G39"/>
                  <a:gd name="G43" fmla="sin 7926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6689 w 21600"/>
                  <a:gd name="T5" fmla="*/ 1746 h 21600"/>
                  <a:gd name="T6" fmla="*/ 10657 w 21600"/>
                  <a:gd name="T7" fmla="*/ 1438 h 21600"/>
                  <a:gd name="T8" fmla="*/ 15121 w 21600"/>
                  <a:gd name="T9" fmla="*/ 4156 h 21600"/>
                  <a:gd name="T10" fmla="*/ 23223 w 21600"/>
                  <a:gd name="T11" fmla="*/ 5516 h 21600"/>
                  <a:gd name="T12" fmla="*/ 21035 w 21600"/>
                  <a:gd name="T13" fmla="*/ 10942 h 21600"/>
                  <a:gd name="T14" fmla="*/ 15609 w 21600"/>
                  <a:gd name="T15" fmla="*/ 8754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8093" y="7698"/>
                    </a:moveTo>
                    <a:cubicBezTo>
                      <a:pt x="16849" y="4772"/>
                      <a:pt x="13978" y="2874"/>
                      <a:pt x="10800" y="2874"/>
                    </a:cubicBezTo>
                    <a:cubicBezTo>
                      <a:pt x="10759" y="2873"/>
                      <a:pt x="10719" y="2874"/>
                      <a:pt x="10679" y="2874"/>
                    </a:cubicBezTo>
                    <a:lnTo>
                      <a:pt x="10635" y="1"/>
                    </a:lnTo>
                    <a:cubicBezTo>
                      <a:pt x="10690" y="0"/>
                      <a:pt x="10745" y="-1"/>
                      <a:pt x="10800" y="0"/>
                    </a:cubicBezTo>
                    <a:cubicBezTo>
                      <a:pt x="15131" y="0"/>
                      <a:pt x="19043" y="2587"/>
                      <a:pt x="20738" y="6573"/>
                    </a:cubicBezTo>
                    <a:lnTo>
                      <a:pt x="23223" y="5516"/>
                    </a:lnTo>
                    <a:lnTo>
                      <a:pt x="21035" y="10942"/>
                    </a:lnTo>
                    <a:lnTo>
                      <a:pt x="15609" y="8754"/>
                    </a:lnTo>
                    <a:lnTo>
                      <a:pt x="18093" y="769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B057B">
                      <a:gamma/>
                      <a:shade val="6275"/>
                      <a:invGamma/>
                    </a:srgbClr>
                  </a:gs>
                  <a:gs pos="100000">
                    <a:srgbClr val="CB057B"/>
                  </a:gs>
                </a:gsLst>
                <a:lin ang="2700000" scaled="1"/>
              </a:gradFill>
              <a:ln>
                <a:noFill/>
              </a:ln>
              <a:effectLst/>
              <a:scene3d>
                <a:camera prst="legacyObliqueTopRight"/>
                <a:lightRig rig="legacyFlat3" dir="b"/>
              </a:scene3d>
              <a:sp3d extrusionH="176200" prstMaterial="legacyMatte">
                <a:bevelT w="13500" h="13500" prst="angle"/>
                <a:bevelB w="13500" h="13500" prst="angle"/>
                <a:extrusionClr>
                  <a:srgbClr val="CB057B"/>
                </a:extrusionClr>
              </a:sp3d>
              <a:extLst>
                <a:ext uri="{91240B29-F687-4F45-9708-019B960494DF}">
                  <a14:hiddenLine xmlns:a14="http://schemas.microsoft.com/office/drawing/2010/main" w="9525">
                    <a:noFill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AutoShape 24"/>
              <p:cNvSpPr>
                <a:spLocks noChangeArrowheads="1"/>
              </p:cNvSpPr>
              <p:nvPr/>
            </p:nvSpPr>
            <p:spPr bwMode="ltGray">
              <a:xfrm rot="22974404">
                <a:off x="2056" y="1536"/>
                <a:ext cx="1688" cy="1664"/>
              </a:xfrm>
              <a:custGeom>
                <a:avLst/>
                <a:gdLst>
                  <a:gd name="G0" fmla="+- -1509893 0 0"/>
                  <a:gd name="G1" fmla="+- -5955455 0 0"/>
                  <a:gd name="G2" fmla="+- -1509893 0 -5955455"/>
                  <a:gd name="G3" fmla="+- 10800 0 0"/>
                  <a:gd name="G4" fmla="+- 0 0 -1509893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7926 0 0"/>
                  <a:gd name="G9" fmla="+- 0 0 -5955455"/>
                  <a:gd name="G10" fmla="+- 7926 0 2700"/>
                  <a:gd name="G11" fmla="cos G10 -1509893"/>
                  <a:gd name="G12" fmla="sin G10 -1509893"/>
                  <a:gd name="G13" fmla="cos 13500 -1509893"/>
                  <a:gd name="G14" fmla="sin 13500 -1509893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7926 1 2"/>
                  <a:gd name="G20" fmla="+- G19 5400 0"/>
                  <a:gd name="G21" fmla="cos G20 -1509893"/>
                  <a:gd name="G22" fmla="sin G20 -1509893"/>
                  <a:gd name="G23" fmla="+- G21 10800 0"/>
                  <a:gd name="G24" fmla="+- G12 G23 G22"/>
                  <a:gd name="G25" fmla="+- G22 G23 G11"/>
                  <a:gd name="G26" fmla="cos 10800 -1509893"/>
                  <a:gd name="G27" fmla="sin 10800 -1509893"/>
                  <a:gd name="G28" fmla="cos 7926 -1509893"/>
                  <a:gd name="G29" fmla="sin 7926 -1509893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5955455"/>
                  <a:gd name="G36" fmla="sin G34 -5955455"/>
                  <a:gd name="G37" fmla="+/ -5955455 -1509893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7926 G39"/>
                  <a:gd name="G43" fmla="sin 7926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6689 w 21600"/>
                  <a:gd name="T5" fmla="*/ 1746 h 21600"/>
                  <a:gd name="T6" fmla="*/ 10657 w 21600"/>
                  <a:gd name="T7" fmla="*/ 1438 h 21600"/>
                  <a:gd name="T8" fmla="*/ 15121 w 21600"/>
                  <a:gd name="T9" fmla="*/ 4156 h 21600"/>
                  <a:gd name="T10" fmla="*/ 23223 w 21600"/>
                  <a:gd name="T11" fmla="*/ 5516 h 21600"/>
                  <a:gd name="T12" fmla="*/ 21035 w 21600"/>
                  <a:gd name="T13" fmla="*/ 10942 h 21600"/>
                  <a:gd name="T14" fmla="*/ 15609 w 21600"/>
                  <a:gd name="T15" fmla="*/ 8754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8093" y="7698"/>
                    </a:moveTo>
                    <a:cubicBezTo>
                      <a:pt x="16849" y="4772"/>
                      <a:pt x="13978" y="2874"/>
                      <a:pt x="10800" y="2874"/>
                    </a:cubicBezTo>
                    <a:cubicBezTo>
                      <a:pt x="10759" y="2873"/>
                      <a:pt x="10719" y="2874"/>
                      <a:pt x="10679" y="2874"/>
                    </a:cubicBezTo>
                    <a:lnTo>
                      <a:pt x="10635" y="1"/>
                    </a:lnTo>
                    <a:cubicBezTo>
                      <a:pt x="10690" y="0"/>
                      <a:pt x="10745" y="-1"/>
                      <a:pt x="10800" y="0"/>
                    </a:cubicBezTo>
                    <a:cubicBezTo>
                      <a:pt x="15131" y="0"/>
                      <a:pt x="19043" y="2587"/>
                      <a:pt x="20738" y="6573"/>
                    </a:cubicBezTo>
                    <a:lnTo>
                      <a:pt x="23223" y="5516"/>
                    </a:lnTo>
                    <a:lnTo>
                      <a:pt x="21035" y="10942"/>
                    </a:lnTo>
                    <a:lnTo>
                      <a:pt x="15609" y="8754"/>
                    </a:lnTo>
                    <a:lnTo>
                      <a:pt x="18093" y="769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7C037">
                      <a:gamma/>
                      <a:shade val="0"/>
                      <a:invGamma/>
                    </a:srgbClr>
                  </a:gs>
                  <a:gs pos="100000">
                    <a:srgbClr val="F7C037"/>
                  </a:gs>
                </a:gsLst>
                <a:lin ang="2700000" scaled="1"/>
              </a:gradFill>
              <a:ln>
                <a:noFill/>
              </a:ln>
              <a:effectLst/>
              <a:scene3d>
                <a:camera prst="legacyObliqueTopRight"/>
                <a:lightRig rig="legacyFlat3" dir="b"/>
              </a:scene3d>
              <a:sp3d extrusionH="176200" prstMaterial="legacyMatte">
                <a:bevelT w="13500" h="13500" prst="angle"/>
                <a:bevelB w="13500" h="13500" prst="angle"/>
                <a:extrusionClr>
                  <a:srgbClr val="F7C037"/>
                </a:extrusionClr>
              </a:sp3d>
              <a:extLst>
                <a:ext uri="{91240B29-F687-4F45-9708-019B960494DF}">
                  <a14:hiddenLine xmlns:a14="http://schemas.microsoft.com/office/drawing/2010/main" w="9525">
                    <a:noFill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1" name="Прямоугольник 20"/>
          <p:cNvSpPr/>
          <p:nvPr/>
        </p:nvSpPr>
        <p:spPr>
          <a:xfrm>
            <a:off x="679954" y="2593871"/>
            <a:ext cx="19239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Диагностика 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374185" y="2308170"/>
            <a:ext cx="23374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Логопедическое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сопровождение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548887" y="5454955"/>
            <a:ext cx="20297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Работа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с родителями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8873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412776"/>
            <a:ext cx="7480341" cy="3954752"/>
          </a:xfrm>
        </p:spPr>
        <p:txBody>
          <a:bodyPr>
            <a:normAutofit/>
          </a:bodyPr>
          <a:lstStyle/>
          <a:p>
            <a:pPr marL="342900" lvl="0" indent="-342900">
              <a:buClrTx/>
              <a:buSzTx/>
              <a:buFont typeface="Wingdings" pitchFamily="2" charset="2"/>
              <a:buChar char="Ø"/>
            </a:pPr>
            <a:r>
              <a:rPr lang="ru-RU" sz="2800" dirty="0">
                <a:solidFill>
                  <a:prstClr val="black"/>
                </a:solidFill>
                <a:latin typeface="Arial"/>
                <a:cs typeface="Arial" pitchFamily="34" charset="0"/>
              </a:rPr>
              <a:t>Задержка психического развития — это медицинский диагноз, поэтому определить его может только </a:t>
            </a:r>
            <a:r>
              <a:rPr lang="ru-RU" sz="2800" b="1" dirty="0">
                <a:solidFill>
                  <a:prstClr val="black"/>
                </a:solidFill>
                <a:latin typeface="Arial"/>
                <a:cs typeface="Arial" pitchFamily="34" charset="0"/>
              </a:rPr>
              <a:t>специалист</a:t>
            </a:r>
            <a:r>
              <a:rPr lang="ru-RU" sz="2800" dirty="0">
                <a:solidFill>
                  <a:prstClr val="black"/>
                </a:solidFill>
                <a:latin typeface="Arial"/>
                <a:cs typeface="Arial" pitchFamily="34" charset="0"/>
              </a:rPr>
              <a:t>!!! </a:t>
            </a:r>
          </a:p>
          <a:p>
            <a:pPr marL="342900" lvl="0" indent="-342900">
              <a:buClrTx/>
              <a:buSzTx/>
              <a:buFont typeface="Wingdings" pitchFamily="2" charset="2"/>
              <a:buChar char="Ø"/>
            </a:pPr>
            <a:r>
              <a:rPr lang="ru-RU" sz="2800" dirty="0">
                <a:solidFill>
                  <a:prstClr val="black"/>
                </a:solidFill>
                <a:latin typeface="Arial"/>
                <a:cs typeface="Arial" pitchFamily="34" charset="0"/>
              </a:rPr>
              <a:t>Если родители встретились с подобными трудностями, то лучше всего обратиться к детскому врачу-психоневрологу для уточнения причины подобных проблем. </a:t>
            </a:r>
          </a:p>
          <a:p>
            <a:pPr marL="342900" lvl="0" indent="-342900">
              <a:buClrTx/>
              <a:buSzTx/>
              <a:buFont typeface="Arial" pitchFamily="34" charset="0"/>
              <a:buChar char="•"/>
            </a:pPr>
            <a:endParaRPr lang="ru-RU" sz="3200" dirty="0">
              <a:solidFill>
                <a:prstClr val="black"/>
              </a:solidFill>
              <a:latin typeface="Calibri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kern="0" dirty="0">
                <a:solidFill>
                  <a:srgbClr val="006600"/>
                </a:solidFill>
                <a:latin typeface="Arial"/>
              </a:rPr>
              <a:t>Диагностика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110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9" y="1484784"/>
            <a:ext cx="7596832" cy="4641379"/>
          </a:xfrm>
        </p:spPr>
        <p:txBody>
          <a:bodyPr>
            <a:normAutofit fontScale="92500" lnSpcReduction="20000"/>
          </a:bodyPr>
          <a:lstStyle/>
          <a:p>
            <a:pPr marL="342900" lvl="0" indent="-342900" fontAlgn="base"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ru-RU" sz="1800" kern="0" dirty="0">
                <a:solidFill>
                  <a:srgbClr val="000000"/>
                </a:solidFill>
                <a:latin typeface="Arial"/>
              </a:rPr>
              <a:t>Практический опыт показывает, что почти все дети с неосложненной формой временной задержки развития могут стать успевающими учениками общеобразовательной школы. При этом очень важно, чтобы учитель и родители знали, что трудности на начальном этапе обучения ребенка почти никогда не являются результатом нерадивости или лени, а имеют объективные причины, которые могут быть успешно преодолены.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ru-RU" sz="1800" kern="0" dirty="0">
                <a:solidFill>
                  <a:srgbClr val="000000"/>
                </a:solidFill>
                <a:latin typeface="Arial"/>
              </a:rPr>
              <a:t>Родителям, в свою очередь, важно понять, что их ребенок будет обучаться медленнее других детей. Но для того, чтобы достичь наилучших результатов, нужно обратиться за квалифицированной помощью к специалистам (педагогу-дефектологу и, если нужно, к врачу-психоневрологу), как можно раньше начать продуманное и целенаправленное воспитание и обучение, создать все необходимые условия в семье, которые соответствуют состоянию ребёнка.</a:t>
            </a:r>
          </a:p>
          <a:p>
            <a:pPr marL="0" lvl="0" indent="0">
              <a:buClrTx/>
              <a:buSzTx/>
              <a:buNone/>
            </a:pPr>
            <a:r>
              <a:rPr lang="ru-RU" sz="2000" dirty="0">
                <a:solidFill>
                  <a:prstClr val="black"/>
                </a:solidFill>
                <a:latin typeface="Arial"/>
              </a:rPr>
              <a:t>К методам лечения относят :</a:t>
            </a:r>
          </a:p>
          <a:p>
            <a:pPr marL="342900" lvl="0" indent="-342900">
              <a:buClrTx/>
              <a:buSzTx/>
              <a:buFont typeface="Arial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/>
              </a:rPr>
              <a:t>Медикаментозную терапию;</a:t>
            </a:r>
          </a:p>
          <a:p>
            <a:pPr marL="342900" lvl="0" indent="-342900">
              <a:buClrTx/>
              <a:buSzTx/>
              <a:buFont typeface="Arial" pitchFamily="34" charset="0"/>
              <a:buChar char="•"/>
            </a:pPr>
            <a:r>
              <a:rPr lang="ru-RU" sz="1800" dirty="0">
                <a:solidFill>
                  <a:prstClr val="black"/>
                </a:solidFill>
                <a:latin typeface="Arial"/>
              </a:rPr>
              <a:t>Рефлексотерапию;</a:t>
            </a:r>
          </a:p>
          <a:p>
            <a:pPr marL="342900" lvl="0" indent="-342900">
              <a:buClrTx/>
              <a:buSzTx/>
              <a:buFont typeface="Arial" pitchFamily="34" charset="0"/>
              <a:buChar char="•"/>
            </a:pPr>
            <a:r>
              <a:rPr lang="ru-RU" sz="1800" dirty="0">
                <a:solidFill>
                  <a:prstClr val="black"/>
                </a:solidFill>
                <a:latin typeface="Arial"/>
              </a:rPr>
              <a:t>Альтернативные методы: </a:t>
            </a:r>
            <a:r>
              <a:rPr lang="ru-RU" sz="1800" dirty="0" err="1">
                <a:solidFill>
                  <a:prstClr val="black"/>
                </a:solidFill>
                <a:latin typeface="Arial"/>
              </a:rPr>
              <a:t>сказкотерапия</a:t>
            </a:r>
            <a:r>
              <a:rPr lang="ru-RU" sz="1800" dirty="0">
                <a:solidFill>
                  <a:prstClr val="black"/>
                </a:solidFill>
                <a:latin typeface="Arial"/>
              </a:rPr>
              <a:t>, </a:t>
            </a:r>
            <a:r>
              <a:rPr lang="ru-RU" sz="1800" dirty="0" err="1">
                <a:solidFill>
                  <a:prstClr val="black"/>
                </a:solidFill>
                <a:latin typeface="Arial"/>
              </a:rPr>
              <a:t>дельфинотерапия</a:t>
            </a:r>
            <a:r>
              <a:rPr lang="ru-RU" sz="1800" dirty="0">
                <a:solidFill>
                  <a:prstClr val="black"/>
                </a:solidFill>
                <a:latin typeface="Arial"/>
              </a:rPr>
              <a:t>, </a:t>
            </a:r>
            <a:r>
              <a:rPr lang="ru-RU" sz="1800" dirty="0" err="1">
                <a:solidFill>
                  <a:prstClr val="black"/>
                </a:solidFill>
                <a:latin typeface="Arial"/>
              </a:rPr>
              <a:t>пескотерапия</a:t>
            </a:r>
            <a:r>
              <a:rPr lang="ru-RU" sz="1800" dirty="0">
                <a:solidFill>
                  <a:prstClr val="black"/>
                </a:solidFill>
                <a:latin typeface="Arial"/>
              </a:rPr>
              <a:t> и т.д.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kern="0" dirty="0">
                <a:solidFill>
                  <a:srgbClr val="006600"/>
                </a:solidFill>
                <a:latin typeface="Arial"/>
              </a:rPr>
              <a:t>Лечение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117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1" y="1412776"/>
            <a:ext cx="7668840" cy="4713387"/>
          </a:xfrm>
        </p:spPr>
        <p:txBody>
          <a:bodyPr>
            <a:normAutofit/>
          </a:bodyPr>
          <a:lstStyle/>
          <a:p>
            <a:pPr marL="342900" lvl="0" indent="-342900" algn="just" fontAlgn="base"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Основной целью коррекции детей с задержкой психического развития является оптимизация их интеллектуальной деятельности за счет стимуляции их психических процессов и формирования позитивной мотивации на познавательную деятельность.</a:t>
            </a:r>
          </a:p>
          <a:p>
            <a:pPr marL="342900" lvl="0" indent="-342900" algn="just" fontAlgn="base"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коррекционные занятия с детьми с ЗПР по развитию познавательных процессов могут проводиться как индивидуально, так и в группе. Важным является единство требований к ребенку со стороны воспитателя, учителя-логопеда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педагога - психолога и других специалистов.</a:t>
            </a:r>
            <a:endParaRPr lang="ru-RU" kern="0" dirty="0">
              <a:solidFill>
                <a:srgbClr val="000000"/>
              </a:solidFill>
              <a:latin typeface="Arial"/>
            </a:endParaRPr>
          </a:p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endParaRPr lang="ru-RU" sz="3200" kern="0" dirty="0">
              <a:solidFill>
                <a:srgbClr val="000000"/>
              </a:solidFill>
              <a:latin typeface="Arial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kern="0" dirty="0">
                <a:solidFill>
                  <a:srgbClr val="006600"/>
                </a:solidFill>
                <a:latin typeface="Arial"/>
              </a:rPr>
              <a:t>Коррекционно – развивающая работа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828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8712968" cy="5328592"/>
          </a:xfrm>
        </p:spPr>
        <p:txBody>
          <a:bodyPr>
            <a:normAutofit fontScale="47500" lnSpcReduction="20000"/>
          </a:bodyPr>
          <a:lstStyle/>
          <a:p>
            <a:r>
              <a:rPr lang="ru-RU" sz="2500" dirty="0">
                <a:cs typeface="Miriam" panose="020B0502050101010101" pitchFamily="34" charset="-79"/>
              </a:rPr>
              <a:t>Особые образовательные потребности детей с ЗПР включают общие, свойственные всем детям с ОВЗ, и специфические :</a:t>
            </a:r>
          </a:p>
          <a:p>
            <a:r>
              <a:rPr lang="ru-RU" sz="2500" dirty="0">
                <a:cs typeface="Miriam" panose="020B0502050101010101" pitchFamily="34" charset="-79"/>
              </a:rPr>
              <a:t>- в получении специальной помощи средствами образования сразу же после выявления первичного нарушения развития, т.е. в дошкольном возрасте;</a:t>
            </a:r>
          </a:p>
          <a:p>
            <a:r>
              <a:rPr lang="ru-RU" sz="2500" dirty="0">
                <a:cs typeface="Miriam" panose="020B0502050101010101" pitchFamily="34" charset="-79"/>
              </a:rPr>
              <a:t>- в периоде подготовки к школьному обучению, обеспечении преемственности между дошкольным и школьным образованием как условия непрерывности коррекционно-развивающего процесса ;</a:t>
            </a:r>
          </a:p>
          <a:p>
            <a:r>
              <a:rPr lang="ru-RU" sz="2500" dirty="0">
                <a:cs typeface="Miriam" panose="020B0502050101010101" pitchFamily="34" charset="-79"/>
              </a:rPr>
              <a:t>- в обеспечении коррекционно-развивающей направленности обучения в рамках основных образовательных областей;</a:t>
            </a:r>
          </a:p>
          <a:p>
            <a:r>
              <a:rPr lang="ru-RU" sz="2500" dirty="0">
                <a:cs typeface="Miriam" panose="020B0502050101010101" pitchFamily="34" charset="-79"/>
              </a:rPr>
              <a:t>- в организации процесса обучения с учетом специфики усвоения знаний, умений и навыков детьми с ЗПР («пошаговом» предъявлении материала, дозированной помощи взрослого, использовании специальных методов, приемов и средств, способствующих как общему развитию ребенка, так и компенсации индивидуальных недостатков развития );</a:t>
            </a:r>
          </a:p>
          <a:p>
            <a:r>
              <a:rPr lang="ru-RU" sz="2500" dirty="0">
                <a:cs typeface="Miriam" panose="020B0502050101010101" pitchFamily="34" charset="-79"/>
              </a:rPr>
              <a:t>- в обеспечении непрерывного контроля за становлением учебно-познавательной деятельности ребенка, продолжающегося до достижения ее минимально достаточного уровня, позволяющего справляться с учебными заданиями самостоятельно;</a:t>
            </a:r>
          </a:p>
          <a:p>
            <a:r>
              <a:rPr lang="ru-RU" sz="2500" dirty="0">
                <a:cs typeface="Miriam" panose="020B0502050101010101" pitchFamily="34" charset="-79"/>
              </a:rPr>
              <a:t>- в обеспечении особой пространственной и временной организации образовательной среды с учетом функционального состояния ЦНС и </a:t>
            </a:r>
            <a:r>
              <a:rPr lang="ru-RU" sz="2500" dirty="0" err="1">
                <a:cs typeface="Miriam" panose="020B0502050101010101" pitchFamily="34" charset="-79"/>
              </a:rPr>
              <a:t>нейродинамики</a:t>
            </a:r>
            <a:r>
              <a:rPr lang="ru-RU" sz="2500" dirty="0">
                <a:cs typeface="Miriam" panose="020B0502050101010101" pitchFamily="34" charset="-79"/>
              </a:rPr>
              <a:t> психических процессов у детей с ЗПР (быстрой истощаемости, низкой работоспособности, пониженного общего тонуса и др.);</a:t>
            </a:r>
          </a:p>
          <a:p>
            <a:r>
              <a:rPr lang="ru-RU" sz="2500" dirty="0">
                <a:cs typeface="Miriam" panose="020B0502050101010101" pitchFamily="34" charset="-79"/>
              </a:rPr>
              <a:t>- в постоянном стимулировании познавательной активности, побуждении интереса к себе, окружающему предметному и социальному миру;</a:t>
            </a:r>
          </a:p>
          <a:p>
            <a:r>
              <a:rPr lang="ru-RU" sz="2500" dirty="0">
                <a:cs typeface="Miriam" panose="020B0502050101010101" pitchFamily="34" charset="-79"/>
              </a:rPr>
              <a:t>- в постоянной помощи ребенку в осмыслении и расширении контекста усваиваемых знаний, в закреплении и совершенствовании освоенных умений;</a:t>
            </a:r>
          </a:p>
          <a:p>
            <a:r>
              <a:rPr lang="ru-RU" sz="2500" dirty="0">
                <a:cs typeface="Miriam" panose="020B0502050101010101" pitchFamily="34" charset="-79"/>
              </a:rPr>
              <a:t>- в комплексном сопровождении, гарантирующем получение необходимого лечения, направленного на улучшение деятельности ЦНС и на коррекцию поведения, а также специальной </a:t>
            </a:r>
            <a:r>
              <a:rPr lang="ru-RU" sz="2500" dirty="0" err="1">
                <a:cs typeface="Miriam" panose="020B0502050101010101" pitchFamily="34" charset="-79"/>
              </a:rPr>
              <a:t>психокоррекционной</a:t>
            </a:r>
            <a:r>
              <a:rPr lang="ru-RU" sz="2500" dirty="0">
                <a:cs typeface="Miriam" panose="020B0502050101010101" pitchFamily="34" charset="-79"/>
              </a:rPr>
              <a:t> помощи, направленной на компенсацию дефицитов эмоционального развития и формирование осознанной </a:t>
            </a:r>
            <a:r>
              <a:rPr lang="ru-RU" sz="2500" dirty="0" err="1">
                <a:cs typeface="Miriam" panose="020B0502050101010101" pitchFamily="34" charset="-79"/>
              </a:rPr>
              <a:t>саморегуляции</a:t>
            </a:r>
            <a:r>
              <a:rPr lang="ru-RU" sz="2500" dirty="0">
                <a:cs typeface="Miriam" panose="020B0502050101010101" pitchFamily="34" charset="-79"/>
              </a:rPr>
              <a:t> познавательной деятельности и поведения;</a:t>
            </a:r>
          </a:p>
          <a:p>
            <a:r>
              <a:rPr lang="ru-RU" sz="2500" dirty="0">
                <a:cs typeface="Miriam" panose="020B0502050101010101" pitchFamily="34" charset="-79"/>
              </a:rPr>
              <a:t>- в развитии и отработке средств коммуникации, приемов конструктивного общения и взаимодействия (с членами семьи, со сверстниками, с взрослыми), в формировании навыков социально одобряемого поведения, максимальном расширении социальных контактов;</a:t>
            </a:r>
          </a:p>
          <a:p>
            <a:r>
              <a:rPr lang="ru-RU" sz="2500" dirty="0">
                <a:cs typeface="Miriam" panose="020B0502050101010101" pitchFamily="34" charset="-79"/>
              </a:rPr>
              <a:t>- в обеспечении взаимодействия семьи и образовательного учреждения (организация сотрудничества с родителями, активизации ресурсов семьи для формирования социально активной позиции, нравственных и общекультурных ценностей).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4752528" cy="125272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Особые образовательные потребности ребенка с задержкой психического развития.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 smtClean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15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7" y="1556792"/>
            <a:ext cx="7524824" cy="4569371"/>
          </a:xfrm>
        </p:spPr>
        <p:txBody>
          <a:bodyPr>
            <a:normAutofit lnSpcReduction="10000"/>
          </a:bodyPr>
          <a:lstStyle/>
          <a:p>
            <a:pPr marL="342900" lvl="0" indent="-342900" fontAlgn="base"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ru-RU" b="1" kern="0" dirty="0">
                <a:solidFill>
                  <a:srgbClr val="000000"/>
                </a:solidFill>
                <a:latin typeface="Arial"/>
              </a:rPr>
              <a:t>сенсорное воспитание и развитие внимания;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ru-RU" b="1" kern="0" dirty="0">
                <a:solidFill>
                  <a:srgbClr val="000000"/>
                </a:solidFill>
                <a:latin typeface="Arial"/>
              </a:rPr>
              <a:t> формирование мышления;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ru-RU" b="1" kern="0" dirty="0">
                <a:solidFill>
                  <a:srgbClr val="000000"/>
                </a:solidFill>
                <a:latin typeface="Arial"/>
              </a:rPr>
              <a:t> формирование элементарных количественных представлений;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ru-RU" b="1" kern="0" dirty="0">
                <a:solidFill>
                  <a:srgbClr val="000000"/>
                </a:solidFill>
                <a:latin typeface="Arial"/>
              </a:rPr>
              <a:t> ознакомление с окружающим;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ru-RU" b="1" kern="0" dirty="0">
                <a:solidFill>
                  <a:srgbClr val="000000"/>
                </a:solidFill>
                <a:latin typeface="Arial"/>
              </a:rPr>
              <a:t> развитие речи и формирование коммуникативных способностей;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ru-RU" b="1" kern="0" dirty="0">
                <a:solidFill>
                  <a:srgbClr val="000000"/>
                </a:solidFill>
                <a:latin typeface="Arial"/>
              </a:rPr>
              <a:t> обучение грамоте (развитие ручной моторики и подготовка руки к письму, обучение элементарной грамоте).</a:t>
            </a:r>
          </a:p>
          <a:p>
            <a:pPr marL="0" lvl="0" indent="0" algn="ctr" fontAlgn="base">
              <a:spcAft>
                <a:spcPct val="0"/>
              </a:spcAft>
              <a:buClrTx/>
              <a:buSzTx/>
              <a:buNone/>
            </a:pPr>
            <a:r>
              <a:rPr lang="ru-RU" b="1" u="sng" kern="0" dirty="0">
                <a:solidFill>
                  <a:srgbClr val="006600">
                    <a:lumMod val="75000"/>
                  </a:srgbClr>
                </a:solidFill>
                <a:latin typeface="Arial"/>
              </a:rPr>
              <a:t>Основное место в коррекционной работе отводиться всем формам ручной деятельности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kern="0" dirty="0">
                <a:solidFill>
                  <a:srgbClr val="006600"/>
                </a:solidFill>
                <a:latin typeface="Arial"/>
              </a:rPr>
              <a:t>Направление коррекционно-педагогической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724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651304" cy="6403040"/>
          </a:xfrm>
        </p:spPr>
        <p:txBody>
          <a:bodyPr>
            <a:normAutofit fontScale="90000"/>
          </a:bodyPr>
          <a:lstStyle/>
          <a:p>
            <a:r>
              <a:rPr lang="ru-RU" sz="1600" b="1" dirty="0">
                <a:solidFill>
                  <a:schemeClr val="tx1"/>
                </a:solidFill>
              </a:rPr>
              <a:t>Методические рекомендации по использованию </a:t>
            </a:r>
            <a:r>
              <a:rPr lang="ru-RU" sz="1600" b="1" u="sng" dirty="0" smtClean="0">
                <a:solidFill>
                  <a:schemeClr val="tx1"/>
                </a:solidFill>
              </a:rPr>
              <a:t>дидактических игр в </a:t>
            </a:r>
            <a:r>
              <a:rPr lang="ru-RU" sz="1600" b="1" dirty="0" smtClean="0">
                <a:solidFill>
                  <a:schemeClr val="tx1"/>
                </a:solidFill>
              </a:rPr>
              <a:t>работе </a:t>
            </a:r>
            <a:r>
              <a:rPr lang="ru-RU" sz="1600" b="1" dirty="0">
                <a:solidFill>
                  <a:schemeClr val="tx1"/>
                </a:solidFill>
              </a:rPr>
              <a:t>с детьми с </a:t>
            </a:r>
            <a:r>
              <a:rPr lang="ru-RU" sz="1600" b="1" dirty="0" smtClean="0">
                <a:solidFill>
                  <a:schemeClr val="tx1"/>
                </a:solidFill>
              </a:rPr>
              <a:t>ЗПР.</a:t>
            </a: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1. Рекомендуется как можно шире использовать дидактические игры на фронтальных </a:t>
            </a:r>
            <a:r>
              <a:rPr lang="ru-RU" sz="1600" dirty="0" err="1">
                <a:solidFill>
                  <a:schemeClr val="tx1"/>
                </a:solidFill>
              </a:rPr>
              <a:t>коррекционно</a:t>
            </a:r>
            <a:r>
              <a:rPr lang="ru-RU" sz="1600" dirty="0">
                <a:solidFill>
                  <a:schemeClr val="tx1"/>
                </a:solidFill>
              </a:rPr>
              <a:t> – развивающих занятиях, на индивидуальных занятиях, а также в различных режимных моментах в группе компенсирующей направленности для детей с задержкой психического развития.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2. Дидактические игры должны быть доступны и понятны детям, соответствовать их возрастным и психологическим особенностям.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3. В каждой дидактической игре должна ставиться своя конкретная обучающая задача, которая соответствует теме занятия и коррекционному этапу.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4. При подготовке к проведению дидактической игры рекомендуется подбирать такие цели, которые способствуют не только получению новых знаний, но и коррекции психических процессов ребенка с ЗПР.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5. Проводя дидактическую игру, необходимо использовать разнообразную наглядность, которая должна нести смысловую нагрузку и соответствовать эстетическим требованиям.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6. Зная особенности детей с ЗПР, для лучшего восприятия изучаемого материала с использованием дидактической игры, необходимо стараться задействовать несколько анализаторов (слухового и зрительного, слухового и тактильного ...).  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7. Должно соблюдаться правильное соотношение между игрой и трудом дошкольника .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8. Содержание игры должно усложняться в зависимости от возрастных групп. В каждой группе следует намечать последовательность игр, усложняющихся по содержанию, дидактическим задачам, игровым действиям и правилам.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9. Игровым действиям нужно обучать. Лишь при этом условии игра приобретает обучающий характер и становится содержательной.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10. В игре принцип дидактики должен сочетаться с занимательностью, шуткой, юмором. Только живость игры мобилизует умственную деятельность, облегчает выполнение задачи.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11. Дидактическая игра должна активизировать речевую деятельность детей. Должна способствовать приобретению и накоплению словаря и социального опыта детей.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12. Рекомендуется подбирать такие дидактические игры, которые несут положительную эмоциональную окраску, развивают интерес к новым знаниям, вызывают у детей желание заниматься умственным трудом.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456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620688"/>
            <a:ext cx="7776864" cy="547260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Задержка психического развития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понятие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которое говорит о замедленном темпе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психического развития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 когда отдельные психические функции (память, внимание, мышление, эмоционально-волевая сфера) отстают в своём развитии от принятых психологических норм для данного возраста. При чем особенностью задержанного психического развития является неравномерность нарушений различных психических функций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58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78497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Методические рекомендации по подготовке к проведению занятий по </a:t>
            </a:r>
            <a:r>
              <a:rPr lang="ru-RU" sz="1600" b="1" u="sng" dirty="0"/>
              <a:t>ФЭМП</a:t>
            </a:r>
            <a:r>
              <a:rPr lang="ru-RU" sz="1600" b="1" dirty="0"/>
              <a:t> с детьми с задержкой психического развития.</a:t>
            </a:r>
            <a:endParaRPr lang="ru-RU" sz="1600" dirty="0"/>
          </a:p>
          <a:p>
            <a:r>
              <a:rPr lang="ru-RU" sz="1600" dirty="0"/>
              <a:t>1. При проведении любого </a:t>
            </a:r>
            <a:r>
              <a:rPr lang="ru-RU" sz="1600" dirty="0" err="1"/>
              <a:t>коррекционно</a:t>
            </a:r>
            <a:r>
              <a:rPr lang="ru-RU" sz="1600" dirty="0"/>
              <a:t> – развивающего занятия по математике необходимо учитывать </a:t>
            </a:r>
            <a:r>
              <a:rPr lang="ru-RU" sz="1600" dirty="0" err="1"/>
              <a:t>психо</a:t>
            </a:r>
            <a:r>
              <a:rPr lang="ru-RU" sz="1600" dirty="0"/>
              <a:t>–физические особенности детей с ЗПР.</a:t>
            </a:r>
          </a:p>
          <a:p>
            <a:r>
              <a:rPr lang="ru-RU" sz="1600" dirty="0"/>
              <a:t>2. Необходимо уделять особое внимание и значение пропедевтическому периоду.</a:t>
            </a:r>
          </a:p>
          <a:p>
            <a:r>
              <a:rPr lang="ru-RU" sz="1600" dirty="0"/>
              <a:t>3. Программные задачи выполнять последовательно, используя принцип дидактики: от простого - к сложному.</a:t>
            </a:r>
          </a:p>
          <a:p>
            <a:r>
              <a:rPr lang="ru-RU" sz="1600" dirty="0"/>
              <a:t>4. Замедленный темп усвоения нового материала детьми данной категории предполагает проведение по одной и той же теме двух и более занятий.</a:t>
            </a:r>
          </a:p>
          <a:p>
            <a:r>
              <a:rPr lang="ru-RU" sz="1600" dirty="0"/>
              <a:t>5. На первых этапах обучения рекомендуется использовать простые, одноступенчатые инструкции, задания выполнять поэтапно.</a:t>
            </a:r>
          </a:p>
          <a:p>
            <a:r>
              <a:rPr lang="ru-RU" sz="1600" dirty="0"/>
              <a:t>6. Обучать детей речевому отчету о проделанных действиях.</a:t>
            </a:r>
          </a:p>
          <a:p>
            <a:r>
              <a:rPr lang="ru-RU" sz="1600" dirty="0"/>
              <a:t>7. Переходить к следующей теме только после того, как будет усвоен предыдущий материал.</a:t>
            </a:r>
          </a:p>
          <a:p>
            <a:r>
              <a:rPr lang="ru-RU" sz="1600" dirty="0"/>
              <a:t>8. При проведении тематических занятиях (например, по сказке) необходим творческий подход педагога к сценарию занятия, т.е. педагог должен понимать, по какой сказке и сколько занятий можно планировать по одному и тому же сюжету.</a:t>
            </a:r>
          </a:p>
          <a:p>
            <a:r>
              <a:rPr lang="ru-RU" sz="1600" dirty="0"/>
              <a:t>9. Использовать как традиционные методы обучения (наглядные, словесные, практические, игровые….), так и нетрадиционные, </a:t>
            </a:r>
            <a:r>
              <a:rPr lang="ru-RU" sz="1600" dirty="0" err="1"/>
              <a:t>новационные</a:t>
            </a:r>
            <a:r>
              <a:rPr lang="ru-RU" sz="1600" dirty="0"/>
              <a:t> подходы.</a:t>
            </a:r>
          </a:p>
          <a:p>
            <a:r>
              <a:rPr lang="ru-RU" sz="1600" dirty="0"/>
              <a:t>10.   Грамотно использовать наглядность.</a:t>
            </a:r>
          </a:p>
          <a:p>
            <a:r>
              <a:rPr lang="ru-RU" sz="1600" dirty="0"/>
              <a:t>11. Задействовать возможно большее количество различных анализаторов при выполнении счетных операций.</a:t>
            </a:r>
          </a:p>
          <a:p>
            <a:r>
              <a:rPr lang="ru-RU" sz="1600" dirty="0"/>
              <a:t>12. Каждое занятие должно выполнять коррекционные задачи.</a:t>
            </a:r>
          </a:p>
          <a:p>
            <a:r>
              <a:rPr lang="ru-RU" sz="1600" dirty="0"/>
              <a:t>13. Желательно на каждом занятии наиболее активно использовать дидактические игры и упражнения.</a:t>
            </a:r>
          </a:p>
          <a:p>
            <a:r>
              <a:rPr lang="ru-RU" sz="1600" dirty="0"/>
              <a:t>14. Использовать индивидуальный и дифференцированный подход к детям.</a:t>
            </a:r>
          </a:p>
          <a:p>
            <a:r>
              <a:rPr lang="ru-RU" sz="1600" dirty="0"/>
              <a:t>15. Доброжелательно и уважительно относиться к каждому ребенку.</a:t>
            </a:r>
          </a:p>
        </p:txBody>
      </p:sp>
    </p:spTree>
    <p:extLst>
      <p:ext uri="{BB962C8B-B14F-4D97-AF65-F5344CB8AC3E}">
        <p14:creationId xmlns:p14="http://schemas.microsoft.com/office/powerpoint/2010/main" val="153559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849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Методические рекомендации по проведению </a:t>
            </a:r>
            <a:r>
              <a:rPr lang="ru-RU" sz="1400" b="1" u="sng" dirty="0"/>
              <a:t>фонетической ритмики</a:t>
            </a:r>
            <a:r>
              <a:rPr lang="ru-RU" sz="1400" b="1" dirty="0"/>
              <a:t> с детьми с задержкой психического развития.</a:t>
            </a:r>
            <a:endParaRPr lang="ru-RU" sz="1400" dirty="0"/>
          </a:p>
          <a:p>
            <a:r>
              <a:rPr lang="ru-RU" sz="1400" dirty="0"/>
              <a:t>1.   Все движения, отобранные для проведения занятий по фонетической ритмике должны рассматриваться как стимуляция для формирования и закрепления произносительных навыков.</a:t>
            </a:r>
          </a:p>
          <a:p>
            <a:r>
              <a:rPr lang="ru-RU" sz="1400" dirty="0"/>
              <a:t>2. Движения, которые выполняются на занятии, предварительно не выучиваются, а выполняются по подражанию.</a:t>
            </a:r>
          </a:p>
          <a:p>
            <a:r>
              <a:rPr lang="ru-RU" sz="1400" dirty="0"/>
              <a:t>3. Движения повторяются синхронно с педагогом несколько раз (2 – 5 раз).</a:t>
            </a:r>
          </a:p>
          <a:p>
            <a:r>
              <a:rPr lang="ru-RU" sz="1400" dirty="0"/>
              <a:t>4. Фонетическая ритмика всегда проводится стоя, расстояние от педагога до ребёнка не менее 2,5 метра, чтобы ребёнок видел педагога целиком.</a:t>
            </a:r>
          </a:p>
          <a:p>
            <a:r>
              <a:rPr lang="ru-RU" sz="1400" dirty="0"/>
              <a:t>5. Упражнения проводятся 2 – 3 минуты.</a:t>
            </a:r>
          </a:p>
          <a:p>
            <a:r>
              <a:rPr lang="ru-RU" sz="1400" dirty="0"/>
              <a:t>6. Ребёнок должен смотреть в лицо педагогу.</a:t>
            </a:r>
          </a:p>
          <a:p>
            <a:r>
              <a:rPr lang="ru-RU" sz="1400" dirty="0"/>
              <a:t>7. После каждого движения с напряжением необходимо опускать руки вниз и расслаблять. Педагогу, проводящему фонетическую ритмику, рекомендуется научить детей элементам концентрации и </a:t>
            </a:r>
            <a:r>
              <a:rPr lang="ru-RU" sz="1400" dirty="0" err="1"/>
              <a:t>саморасслабления</a:t>
            </a:r>
            <a:r>
              <a:rPr lang="ru-RU" sz="1400" dirty="0"/>
              <a:t> при выполнении тех или иных упражнений</a:t>
            </a:r>
          </a:p>
          <a:p>
            <a:r>
              <a:rPr lang="ru-RU" sz="1400" dirty="0"/>
              <a:t>8. После того, как дети научатся правильно повторять движения, количество повторений уменьшается.</a:t>
            </a:r>
          </a:p>
          <a:p>
            <a:r>
              <a:rPr lang="ru-RU" sz="1400" dirty="0"/>
              <a:t>9. Обязательным компонентом каждого занятия должны являться двигательные упражнения, которые развивают чувство ритма и темпа произношения.</a:t>
            </a:r>
          </a:p>
          <a:p>
            <a:r>
              <a:rPr lang="ru-RU" sz="1400" dirty="0"/>
              <a:t>10. На фонетической ритмике должен использоваться наглядный показ и многократные повторения, которые стимулируют ребенка к правильному подражанию.</a:t>
            </a:r>
          </a:p>
          <a:p>
            <a:r>
              <a:rPr lang="ru-RU" sz="1400" dirty="0"/>
              <a:t>11. Во время проведения занятия дети должны хорошо видеть педагога и проговаривать речевой материал синхронно с учителем.</a:t>
            </a:r>
          </a:p>
          <a:p>
            <a:r>
              <a:rPr lang="ru-RU" sz="1400" dirty="0"/>
              <a:t>12. Если в ходе занятия у некоторых детей не получаются отдельные     элементы ритмики, то рекомендуется работу над этими элементами переносить на индивидуальные занятия.</a:t>
            </a:r>
          </a:p>
          <a:p>
            <a:r>
              <a:rPr lang="ru-RU" sz="1400" dirty="0"/>
              <a:t>13. Занятия по фонетической ритмике необходимо проводить учителю – дефектологу, который сам правильно и красиво выполняет движения тела, рук, ног, головы.</a:t>
            </a:r>
          </a:p>
          <a:p>
            <a:r>
              <a:rPr lang="ru-RU" sz="1400" dirty="0"/>
              <a:t>14. Речь учителя должна служить образцом для подражания, быть фонетически правильно оформленной, эмоционально окрашенной.</a:t>
            </a:r>
          </a:p>
        </p:txBody>
      </p:sp>
    </p:spTree>
    <p:extLst>
      <p:ext uri="{BB962C8B-B14F-4D97-AF65-F5344CB8AC3E}">
        <p14:creationId xmlns:p14="http://schemas.microsoft.com/office/powerpoint/2010/main" val="308320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336" y="11620"/>
            <a:ext cx="848511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Методические рекомендации по проведению </a:t>
            </a:r>
            <a:r>
              <a:rPr lang="ru-RU" sz="1600" b="1" u="sng" dirty="0" smtClean="0"/>
              <a:t>физкультурных минуток </a:t>
            </a:r>
            <a:r>
              <a:rPr lang="ru-RU" sz="1600" b="1" dirty="0" smtClean="0"/>
              <a:t>в </a:t>
            </a:r>
            <a:r>
              <a:rPr lang="ru-RU" sz="1600" b="1" dirty="0"/>
              <a:t>работе с детьми с задержкой психического развития.</a:t>
            </a:r>
            <a:endParaRPr lang="ru-RU" sz="1600" dirty="0"/>
          </a:p>
          <a:p>
            <a:r>
              <a:rPr lang="ru-RU" sz="1400" dirty="0"/>
              <a:t>1. Необходимо учитывать возраст и психофизическое развитие детей с задержкой психического развития.</a:t>
            </a:r>
          </a:p>
          <a:p>
            <a:r>
              <a:rPr lang="ru-RU" sz="1400" dirty="0"/>
              <a:t>2. Желательно, чтобы упражнения были связаны с темой занятия, т.к. у детей с ЗПР переключение с одной деятельности на другую происходит труднее, чем у нормально развивающихся детей.</a:t>
            </a:r>
          </a:p>
          <a:p>
            <a:r>
              <a:rPr lang="ru-RU" sz="1400" dirty="0"/>
              <a:t>3. Упражнения, используемые на фронтальном </a:t>
            </a:r>
            <a:r>
              <a:rPr lang="ru-RU" sz="1400" dirty="0" err="1"/>
              <a:t>коррекционно</a:t>
            </a:r>
            <a:r>
              <a:rPr lang="ru-RU" sz="1400" dirty="0"/>
              <a:t> – развивающем занятии, должны быть просты по структуре, интересны и хорошо знакомы детям.</a:t>
            </a:r>
          </a:p>
          <a:p>
            <a:r>
              <a:rPr lang="ru-RU" sz="1400" dirty="0"/>
              <a:t>4. Упражнения должны быть удобны для выполнения на ограниченной площади.</a:t>
            </a:r>
          </a:p>
          <a:p>
            <a:r>
              <a:rPr lang="ru-RU" sz="1400" dirty="0"/>
              <a:t>5. Рекомендуется подбирать такие упражнения, в которые включаются движения, воздействующие на крупные группы мышц, улучшающие функциональную деятельность всех органов и систем.</a:t>
            </a:r>
          </a:p>
          <a:p>
            <a:r>
              <a:rPr lang="ru-RU" sz="1400" dirty="0"/>
              <a:t>6. Упражнения, используемые в физкультурной минутке, должны быть эмоциональными, достаточно интенсивными (с включением 10–15 подскоков, 10 приседаний или 30 – 40 секунд бега на месте).</a:t>
            </a:r>
          </a:p>
          <a:p>
            <a:r>
              <a:rPr lang="ru-RU" sz="1400" dirty="0"/>
              <a:t>7. Необходимо знать, в какое время занятия проводить физкультурную минутку:</a:t>
            </a:r>
          </a:p>
          <a:p>
            <a:r>
              <a:rPr lang="ru-RU" sz="1400" dirty="0"/>
              <a:t>- в средней группе на 9 – 11 минуте занятия, т.к. именно в это время наступает утомление;</a:t>
            </a:r>
          </a:p>
          <a:p>
            <a:r>
              <a:rPr lang="ru-RU" sz="1400" dirty="0"/>
              <a:t>- в старшей группе – на 12 – 14 минуте;</a:t>
            </a:r>
          </a:p>
          <a:p>
            <a:r>
              <a:rPr lang="ru-RU" sz="1400" dirty="0"/>
              <a:t>- в подготовительной группе – на 14 – 16 минуте.</a:t>
            </a:r>
          </a:p>
          <a:p>
            <a:r>
              <a:rPr lang="ru-RU" sz="1400" dirty="0"/>
              <a:t>(Рекомендации САН ПИН для детей с нормальным развитием.)</a:t>
            </a:r>
          </a:p>
          <a:p>
            <a:r>
              <a:rPr lang="ru-RU" sz="1400" dirty="0"/>
              <a:t>8. Общая длительность физкультурной минутки составляет 1,5 – 2 минуты.</a:t>
            </a:r>
          </a:p>
          <a:p>
            <a:r>
              <a:rPr lang="ru-RU" sz="1400" dirty="0"/>
              <a:t>9. Учителю – дефектологу, работающему с детьми с ЗПР, рекомендуется проводить физкультурную минутку на 5 минут раньше, т.к. у детей данной категории утомление наступает раньше.</a:t>
            </a:r>
          </a:p>
          <a:p>
            <a:r>
              <a:rPr lang="ru-RU" sz="1400" dirty="0"/>
              <a:t>10. При необходимости возможно проведение двух физкультурных минуток на одном фронтальном </a:t>
            </a:r>
            <a:r>
              <a:rPr lang="ru-RU" sz="1400" dirty="0" err="1"/>
              <a:t>коррекционно</a:t>
            </a:r>
            <a:r>
              <a:rPr lang="ru-RU" sz="1400" dirty="0"/>
              <a:t> – развивающем занятии.</a:t>
            </a:r>
          </a:p>
          <a:p>
            <a:r>
              <a:rPr lang="ru-RU" sz="1400" dirty="0"/>
              <a:t>11. Упражнения повторяются 5 - 6 раз.</a:t>
            </a:r>
          </a:p>
          <a:p>
            <a:r>
              <a:rPr lang="ru-RU" sz="1400" dirty="0"/>
              <a:t>12. Физкультурная минутка должна выполнять смысловую нагрузку: на занятии по ФМП – с элементами счета, на обучении грамоте – насыщена изучаемым звуком и т.д.</a:t>
            </a:r>
          </a:p>
        </p:txBody>
      </p:sp>
    </p:spTree>
    <p:extLst>
      <p:ext uri="{BB962C8B-B14F-4D97-AF65-F5344CB8AC3E}">
        <p14:creationId xmlns:p14="http://schemas.microsoft.com/office/powerpoint/2010/main" val="175942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80512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Методические рекомендации по развитию мелкой моторики и графо-моторных навыков у детей с задержкой психического развития. </a:t>
            </a:r>
          </a:p>
          <a:p>
            <a:r>
              <a:rPr lang="ru-RU" sz="1200" dirty="0"/>
              <a:t>1. Для развития мелкой моторики кистей рук детей с ЗПР рекомендуется использовать разнообразные подготовительные упражнения, при выполнении которых необходимо учитывать тонус мышц (</a:t>
            </a:r>
            <a:r>
              <a:rPr lang="ru-RU" sz="1200" dirty="0" err="1"/>
              <a:t>гипотонус</a:t>
            </a:r>
            <a:r>
              <a:rPr lang="ru-RU" sz="1200" dirty="0"/>
              <a:t> или </a:t>
            </a:r>
            <a:r>
              <a:rPr lang="ru-RU" sz="1200" dirty="0" err="1"/>
              <a:t>гипертонус</a:t>
            </a:r>
            <a:r>
              <a:rPr lang="ru-RU" sz="1200" dirty="0"/>
              <a:t>).</a:t>
            </a:r>
          </a:p>
          <a:p>
            <a:r>
              <a:rPr lang="ru-RU" sz="1200" dirty="0"/>
              <a:t>2. Все упражнения должны проводиться в форме игры, что не только вызывает у детей интерес, но и способствует повышению технического тонуса руки ребенка.</a:t>
            </a:r>
          </a:p>
          <a:p>
            <a:r>
              <a:rPr lang="ru-RU" sz="1200" dirty="0"/>
              <a:t>3. При подборе упражнений педагог должен учитывать возрастные и психические особенности детей с ЗПР, в том числе особенности зрительного восприятия, внимания, памяти и т.д.</a:t>
            </a:r>
          </a:p>
          <a:p>
            <a:r>
              <a:rPr lang="ru-RU" sz="1200" dirty="0"/>
              <a:t>4. При подготовке к обучению письму рекомендуется обучить детей правильно сидеть за столом, пользоваться письменными принадлежностями.</a:t>
            </a:r>
          </a:p>
          <a:p>
            <a:r>
              <a:rPr lang="ru-RU" sz="1200" dirty="0"/>
              <a:t>5. Необходимо научить ребенка ориентироваться на листе бумаги.</a:t>
            </a:r>
          </a:p>
          <a:p>
            <a:r>
              <a:rPr lang="ru-RU" sz="1200" dirty="0"/>
              <a:t>6. Развитие мелкой моторики рук надо начинать с ведущей руки, затем – выполнять упражнения другой рукой, а затем – двумя.</a:t>
            </a:r>
          </a:p>
          <a:p>
            <a:r>
              <a:rPr lang="ru-RU" sz="1200" dirty="0"/>
              <a:t>7. В подготовительный период рекомендуется использовать не разлинованные тетради, а альбомы, причем, «писать» простым карандашом.</a:t>
            </a:r>
          </a:p>
          <a:p>
            <a:r>
              <a:rPr lang="ru-RU" sz="1200" dirty="0"/>
              <a:t>8. Работе в альбоме или тетради должны предшествовать упражнения пальчиковой гимнастики.  </a:t>
            </a:r>
          </a:p>
          <a:p>
            <a:r>
              <a:rPr lang="ru-RU" sz="1200" dirty="0"/>
              <a:t>9.   По возможности, надо подбирать упражнения пальчиковой гимнастики, которые связаны с темой занятия.</a:t>
            </a:r>
          </a:p>
          <a:p>
            <a:r>
              <a:rPr lang="ru-RU" sz="1200" dirty="0"/>
              <a:t>10. После подготовительных упражнений рекомендуется переходить к работе в тетради в крупную клетку:</a:t>
            </a:r>
          </a:p>
          <a:p>
            <a:r>
              <a:rPr lang="ru-RU" sz="1200" dirty="0"/>
              <a:t>- сначала надо знакомить детей с разлиновкой (дать понятие, что такое «клеточка»...);</a:t>
            </a:r>
          </a:p>
          <a:p>
            <a:r>
              <a:rPr lang="ru-RU" sz="1200" dirty="0"/>
              <a:t>- с направлением написания (слева направо);</a:t>
            </a:r>
          </a:p>
          <a:p>
            <a:r>
              <a:rPr lang="ru-RU" sz="1200" dirty="0"/>
              <a:t>- местом начала письма (сколько клеточек отступить);</a:t>
            </a:r>
          </a:p>
          <a:p>
            <a:r>
              <a:rPr lang="ru-RU" sz="1200" dirty="0"/>
              <a:t>- учить определять части страницы, границы строки.</a:t>
            </a:r>
          </a:p>
          <a:p>
            <a:r>
              <a:rPr lang="ru-RU" sz="1200" dirty="0"/>
              <a:t>12. После этого рекомендуется переходить к письму в более мелкую клетку, а затем – в линейку, хотя дети с ЗПР до этого этапа обычно не доходят.</a:t>
            </a:r>
          </a:p>
          <a:p>
            <a:r>
              <a:rPr lang="ru-RU" sz="1200" dirty="0"/>
              <a:t>13. На протяжении всего периода обучения рекомендуется широко применять книжки – раскраски с крупными, четкими и понятными детям рисунками (буквами и цифрами);</a:t>
            </a:r>
          </a:p>
          <a:p>
            <a:r>
              <a:rPr lang="ru-RU" sz="1200" dirty="0"/>
              <a:t>14. «Прописи»     для детей – дошкольников необходимо внимательно отбирать педагогу и рекомендовать родителям.  </a:t>
            </a:r>
          </a:p>
          <a:p>
            <a:r>
              <a:rPr lang="ru-RU" sz="1200" dirty="0"/>
              <a:t>15. Необходимо строгое соблюдение организационных и гигиенических требований к обучению письму, что сохраняет нормальное зрение и правильную осанку детей.  </a:t>
            </a:r>
          </a:p>
          <a:p>
            <a:r>
              <a:rPr lang="ru-RU" sz="1200" dirty="0"/>
              <a:t>16. На техническую сторону письма ребенок затрачивает огромные физические усилия, поэтому продолжительность непрерывного письма у дошкольников не должна превышать 5 минут, а у школьников – 10 минут( первый класс).  </a:t>
            </a:r>
          </a:p>
          <a:p>
            <a:r>
              <a:rPr lang="ru-RU" sz="1200" dirty="0"/>
              <a:t>17. Работу по развитию элементарных графических навыков письма целесообразно проводить систематически   2 – 3 раза в неделю по 7 – 10 минут, как часть занятия.  </a:t>
            </a:r>
          </a:p>
          <a:p>
            <a:r>
              <a:rPr lang="ru-RU" sz="1200" dirty="0"/>
              <a:t>18. Педагог должен следить за освещенностью рабочего места ребенка, его осанкой. Расстояние от глаз до тетради должно быть не менее 33 см.  </a:t>
            </a:r>
          </a:p>
          <a:p>
            <a:r>
              <a:rPr lang="ru-RU" sz="1200" dirty="0"/>
              <a:t>19. В работе с детьми с ЗПР педагог должен создавать спокойную, доброжелательную обстановку, способствующую достижению коррекционных целей.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955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7129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Методические </a:t>
            </a:r>
            <a:r>
              <a:rPr lang="ru-RU" sz="1600" b="1" dirty="0" smtClean="0"/>
              <a:t>рекомендации для воспитателей, </a:t>
            </a:r>
            <a:r>
              <a:rPr lang="ru-RU" sz="1600" b="1" dirty="0"/>
              <a:t>работающих с детьми с задержкой психического развития.</a:t>
            </a:r>
            <a:endParaRPr lang="ru-RU" sz="1600" dirty="0"/>
          </a:p>
          <a:p>
            <a:r>
              <a:rPr lang="ru-RU" sz="1600" dirty="0"/>
              <a:t>1</a:t>
            </a:r>
            <a:r>
              <a:rPr lang="ru-RU" sz="1400" dirty="0"/>
              <a:t>. Воспитатель, работающий в группе компенсирующей направленности для детей с ЗПР, должен учитывать психофизические, речевые особенности и возможности детей данной категории.</a:t>
            </a:r>
          </a:p>
          <a:p>
            <a:r>
              <a:rPr lang="ru-RU" sz="1400" dirty="0"/>
              <a:t>2. При проведении любого вида занятий или игр воспитатель должен помнить, что необходимо решать не только задачи общеобразовательной программы, но и (в первую очередь) решать коррекционные задачи.</a:t>
            </a:r>
          </a:p>
          <a:p>
            <a:r>
              <a:rPr lang="ru-RU" sz="1400" dirty="0"/>
              <a:t>3. Воспитатель должен обращать свое внимание на коррекцию имеющихся отклонений в мыслительном и физическом развитии, на обогащение представлений об окружающем мире, а также на дальнейшее развитие и совершенствование сохранных анализаторов детей.</a:t>
            </a:r>
          </a:p>
          <a:p>
            <a:r>
              <a:rPr lang="ru-RU" sz="1400" dirty="0"/>
              <a:t>4. Необходимо учитывать индивидуальные особенности каждого ребенка.</a:t>
            </a:r>
          </a:p>
          <a:p>
            <a:r>
              <a:rPr lang="ru-RU" sz="1400" dirty="0"/>
              <a:t>5. Особое внимание должно уделяться развитию познавательных интересов детей, которые имеют своеобразное отставание под влиянием речевого дефекта, сужения контактов с окружающими, неправильных приемов семейного воспитания и других причин.</a:t>
            </a:r>
          </a:p>
          <a:p>
            <a:r>
              <a:rPr lang="ru-RU" sz="1400" dirty="0"/>
              <a:t>6.Работа воспитателя по развитию речи во многих случаях предшествует логопедическим занятиям, обеспечивая необходимую познавательную и мотивационную базу для формирования речевых умений.</a:t>
            </a:r>
          </a:p>
          <a:p>
            <a:r>
              <a:rPr lang="ru-RU" sz="1400" dirty="0"/>
              <a:t>7. Речь самого </a:t>
            </a:r>
            <a:r>
              <a:rPr lang="ru-RU" sz="1400" dirty="0" err="1"/>
              <a:t>воспитателядолжна</a:t>
            </a:r>
            <a:r>
              <a:rPr lang="ru-RU" sz="1400" dirty="0"/>
              <a:t> служить образцом для детей с речевыми нарушениями: быть четкой, предельно внятной, хорошо интонированной, выразительной, без нарушения звукопроизношения. Следует избегать сложных грамматических конструкций, оборотов, вводных слов, усложняющих понимание речи воспитателя детьми.</a:t>
            </a:r>
          </a:p>
          <a:p>
            <a:r>
              <a:rPr lang="ru-RU" sz="1400" dirty="0"/>
              <a:t>8. Вся работа воспитателя строится в зависимости от запланированной лексической темы. Если же дети с ЗПР не усвоили данную тему, то работу над ней можно продлить на две недели (под руководством учителя – дефектолога и учителя – логопеда).</a:t>
            </a:r>
          </a:p>
          <a:p>
            <a:r>
              <a:rPr lang="ru-RU" sz="1400" dirty="0"/>
              <a:t>9. Каждая новая тема должна начинаться с экскурсии, приобретения практического опыта, рассматривания, наблюдения, беседы по картине.</a:t>
            </a:r>
          </a:p>
          <a:p>
            <a:r>
              <a:rPr lang="ru-RU" sz="1400" dirty="0"/>
              <a:t>10. При изучении каждой темы намечается, совместно с учителем – логопедом, тот словарный минимум (предметный, глагольный, словарь признаков), который дети могут и должны усвоить в </a:t>
            </a:r>
            <a:r>
              <a:rPr lang="ru-RU" sz="1400" dirty="0" err="1"/>
              <a:t>импрессивной</a:t>
            </a:r>
            <a:r>
              <a:rPr lang="ru-RU" sz="1400" dirty="0"/>
              <a:t> и экспрессивной речи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2081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6632"/>
            <a:ext cx="87849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11. Словарь, предназначенный для понимания, должен быть значительно шире, чем для активного использования в речи ребенка. Также уточняются грамматические категории, типы синтаксических конструкций, которые необходимо закреплять воспитателю по следам коррекционных занятий учителя – логопеда (дефектолога).</a:t>
            </a:r>
          </a:p>
          <a:p>
            <a:r>
              <a:rPr lang="ru-RU" sz="1400" dirty="0"/>
              <a:t>12. Первостепенными при изучении каждой новой темы являются упражнения на развитие различных видов мышления, внимания, восприятия. памяти, Необходимо широко использовать сравнения предметов, выделение ведущих признаков, группировка предметов по назначению, по признакам и т.д.</a:t>
            </a:r>
          </a:p>
          <a:p>
            <a:r>
              <a:rPr lang="ru-RU" sz="1400" dirty="0"/>
              <a:t>13. Вся </a:t>
            </a:r>
            <a:r>
              <a:rPr lang="ru-RU" sz="1400" dirty="0" err="1"/>
              <a:t>коррекционно</a:t>
            </a:r>
            <a:r>
              <a:rPr lang="ru-RU" sz="1400" dirty="0"/>
              <a:t> – развивающая работа воспитателя строится в соответствии с планами и рекомендациями учителя – дефектолога и учителя – логопеда группы.</a:t>
            </a:r>
          </a:p>
          <a:p>
            <a:r>
              <a:rPr lang="ru-RU" sz="1400" dirty="0"/>
              <a:t>14. В коррекционной работе с детьми с ЗПР воспитатель должен как можно шире использовать </a:t>
            </a:r>
            <a:r>
              <a:rPr lang="ru-RU" sz="1400" u="sng" dirty="0"/>
              <a:t>дидактические игры и упражнения</a:t>
            </a:r>
            <a:r>
              <a:rPr lang="ru-RU" sz="1400" dirty="0"/>
              <a:t>, так как при их воздействии достигается лучшее усвоение изучаемого материала.</a:t>
            </a:r>
          </a:p>
          <a:p>
            <a:r>
              <a:rPr lang="ru-RU" sz="1400" dirty="0"/>
              <a:t>15. Индивидуальная коррекционная работа с детьми проводится воспитателем преимущественно во второй половине дня. Особое место уделяется закреплению результатов , достигнутых учителем – дефектологом на фронтальных и индивидуальных </a:t>
            </a:r>
            <a:r>
              <a:rPr lang="ru-RU" sz="1400" dirty="0" err="1"/>
              <a:t>коррекционно</a:t>
            </a:r>
            <a:r>
              <a:rPr lang="ru-RU" sz="1400" dirty="0"/>
              <a:t> – развивающих занятиях.</a:t>
            </a:r>
          </a:p>
          <a:p>
            <a:r>
              <a:rPr lang="ru-RU" sz="1400" dirty="0"/>
              <a:t>16. В первые две – три недели сентября воспитатель, параллельно с учителем – дефектологом (логопедом), </a:t>
            </a:r>
            <a:r>
              <a:rPr lang="ru-RU" sz="1400" dirty="0" err="1"/>
              <a:t>проводит</a:t>
            </a:r>
            <a:r>
              <a:rPr lang="ru-RU" sz="1400" u="sng" dirty="0" err="1"/>
              <a:t>обследование</a:t>
            </a:r>
            <a:r>
              <a:rPr lang="ru-RU" sz="1400" u="sng" dirty="0"/>
              <a:t> </a:t>
            </a:r>
            <a:r>
              <a:rPr lang="ru-RU" sz="1400" dirty="0"/>
              <a:t>детей для выявления уровня знаний и умений ребенка по каждому виду деятельности.</a:t>
            </a:r>
          </a:p>
          <a:p>
            <a:r>
              <a:rPr lang="ru-RU" sz="1400" dirty="0"/>
              <a:t>17. Обследование должно проводиться в интересной, занимательной форме, с использованием специальных игровых приемов, доступных детям данного возраста.</a:t>
            </a:r>
          </a:p>
          <a:p>
            <a:r>
              <a:rPr lang="ru-RU" sz="1400" dirty="0"/>
              <a:t>18. Важным направлением в работе воспитателя является компенсация психических процессов ребенка с ЗПР, преодоление речевого недоразвития, его социальная адаптация – все это способствует подготовке к дальнейшему обучению в школе.</a:t>
            </a:r>
          </a:p>
          <a:p>
            <a:r>
              <a:rPr lang="ru-RU" sz="1400" dirty="0"/>
              <a:t>19. В задачу воспитателя входит создание доброжелательной , комфортной обстановки в детском коллективе, укрепление веры в собственные возможности, сглаживание отрицательных переживаний и предупреждение вспышек агрессии и негативизма.</a:t>
            </a:r>
          </a:p>
        </p:txBody>
      </p:sp>
    </p:spTree>
    <p:extLst>
      <p:ext uri="{BB962C8B-B14F-4D97-AF65-F5344CB8AC3E}">
        <p14:creationId xmlns:p14="http://schemas.microsoft.com/office/powerpoint/2010/main" val="322745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323528" y="1988840"/>
            <a:ext cx="5184576" cy="3384376"/>
          </a:xfrm>
        </p:spPr>
        <p:txBody>
          <a:bodyPr>
            <a:normAutofit/>
          </a:bodyPr>
          <a:lstStyle/>
          <a:p>
            <a:r>
              <a:rPr lang="ru-RU" dirty="0"/>
              <a:t>Под специальными условиями для получения образования обучающимися с ограниченными возможностями здоровья в Федеральном законе "Об образовании в Российской Федерации" понимаются условия обучения, воспитания и развития таких обучающихся, без которых невозможно или затруднено освоение образовательных программ обучающимися с ограниченными возможностями здоровья.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908720"/>
            <a:ext cx="4377680" cy="1440160"/>
          </a:xfrm>
        </p:spPr>
        <p:txBody>
          <a:bodyPr/>
          <a:lstStyle/>
          <a:p>
            <a:r>
              <a:rPr lang="ru-RU" sz="2000" b="1" dirty="0"/>
              <a:t> Создание специальных образовательных условий для ребенка с задержкой психического развития в образовательной организации.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908720"/>
            <a:ext cx="2143125" cy="3810000"/>
          </a:xfrm>
        </p:spPr>
      </p:pic>
    </p:spTree>
    <p:extLst>
      <p:ext uri="{BB962C8B-B14F-4D97-AF65-F5344CB8AC3E}">
        <p14:creationId xmlns:p14="http://schemas.microsoft.com/office/powerpoint/2010/main" val="258426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836712"/>
            <a:ext cx="756084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специальные образовательные условия для детей с ограниченными возможностями здоровья подразделяются на несколько видов: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Организационное обеспечение.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Материально-техническое (включая архитектурное) обеспечение.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Организационно-педагогические условия.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Программно-методическое обеспечение образовательного и воспитательного процессов.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Психолого-педагогическое сопровождение детей в образовательном учреждении.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Кадровое обеспечение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12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5" y="1484784"/>
            <a:ext cx="7452816" cy="4641379"/>
          </a:xfrm>
        </p:spPr>
        <p:txBody>
          <a:bodyPr>
            <a:normAutofit fontScale="92500" lnSpcReduction="10000"/>
          </a:bodyPr>
          <a:lstStyle/>
          <a:p>
            <a:pPr marL="342900" lvl="0" indent="-342900" fontAlgn="base"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ru-RU" kern="0" dirty="0">
                <a:solidFill>
                  <a:srgbClr val="000000"/>
                </a:solidFill>
                <a:latin typeface="Arial"/>
              </a:rPr>
              <a:t>Стройте отношения с ребенком на взаимопонимании и доверии;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ru-RU" kern="0" dirty="0">
                <a:solidFill>
                  <a:srgbClr val="000000"/>
                </a:solidFill>
                <a:latin typeface="Arial"/>
              </a:rPr>
              <a:t>контролируйте поведение ребенка ,не навязывая ему жестких правил;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ru-RU" kern="0" dirty="0">
                <a:solidFill>
                  <a:srgbClr val="000000"/>
                </a:solidFill>
                <a:latin typeface="Arial"/>
              </a:rPr>
              <a:t>избегайте чрезмерной мягкости и завышенных требований;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ru-RU" kern="0" dirty="0">
                <a:solidFill>
                  <a:srgbClr val="000000"/>
                </a:solidFill>
                <a:latin typeface="Arial"/>
              </a:rPr>
              <a:t>не давайте ребенку категорических указаний;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ru-RU" kern="0" dirty="0">
                <a:solidFill>
                  <a:srgbClr val="000000"/>
                </a:solidFill>
                <a:latin typeface="Arial"/>
              </a:rPr>
              <a:t>для подкрепления устных инструкций используйте зрительную стимуляцию;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ru-RU" kern="0" dirty="0">
                <a:solidFill>
                  <a:srgbClr val="000000"/>
                </a:solidFill>
                <a:latin typeface="Arial"/>
              </a:rPr>
              <a:t>выслушайте то, что хочет сказать ребенок;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ru-RU" kern="0" dirty="0">
                <a:solidFill>
                  <a:srgbClr val="000000"/>
                </a:solidFill>
                <a:latin typeface="Arial"/>
              </a:rPr>
              <a:t>помните, что переутомление способствует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ru-RU" kern="0" dirty="0">
                <a:solidFill>
                  <a:srgbClr val="000000"/>
                </a:solidFill>
                <a:latin typeface="Arial"/>
              </a:rPr>
              <a:t> снижению самоконтроля и нарастанию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ru-RU" kern="0" dirty="0" err="1">
                <a:solidFill>
                  <a:srgbClr val="000000"/>
                </a:solidFill>
                <a:latin typeface="Arial"/>
              </a:rPr>
              <a:t>гиперактивности</a:t>
            </a:r>
            <a:r>
              <a:rPr lang="ru-RU" kern="0" dirty="0">
                <a:solidFill>
                  <a:srgbClr val="000000"/>
                </a:solidFill>
                <a:latin typeface="Arial"/>
              </a:rPr>
              <a:t>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kern="0" dirty="0">
                <a:solidFill>
                  <a:srgbClr val="006600"/>
                </a:solidFill>
                <a:latin typeface="Arial"/>
              </a:rPr>
              <a:t>Правила общения с детьми с ЗПР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888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7" y="1628800"/>
            <a:ext cx="7524824" cy="4497363"/>
          </a:xfrm>
        </p:spPr>
        <p:txBody>
          <a:bodyPr>
            <a:normAutofit/>
          </a:bodyPr>
          <a:lstStyle/>
          <a:p>
            <a:pPr marL="342900" lvl="0" indent="-342900" algn="just" fontAlgn="base"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ru-RU" kern="0" dirty="0">
                <a:solidFill>
                  <a:srgbClr val="000000"/>
                </a:solidFill>
                <a:latin typeface="Arial"/>
              </a:rPr>
              <a:t>помощь включается только тогда, когда ребенок оказывается не в состоянии выполнить задание самостоятельно;</a:t>
            </a:r>
          </a:p>
          <a:p>
            <a:pPr marL="342900" lvl="0" indent="-342900" algn="just" fontAlgn="base"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ru-RU" kern="0" dirty="0">
                <a:solidFill>
                  <a:srgbClr val="000000"/>
                </a:solidFill>
                <a:latin typeface="Arial"/>
              </a:rPr>
              <a:t>сама помощь при этом дозируется и оказание ее происходит по принципу от минимальной к максимальной; </a:t>
            </a:r>
          </a:p>
          <a:p>
            <a:pPr marL="342900" lvl="0" indent="-342900" algn="just" fontAlgn="base"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ru-RU" kern="0" dirty="0">
                <a:solidFill>
                  <a:srgbClr val="000000"/>
                </a:solidFill>
                <a:latin typeface="Arial"/>
              </a:rPr>
              <a:t>целью такой организации становятся: помощь ребенку в выполнении задания, уяснение, насколько он чувствителен к этой помощи, принимает ли ее.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kern="0" dirty="0">
                <a:solidFill>
                  <a:srgbClr val="006600"/>
                </a:solidFill>
                <a:latin typeface="Arial"/>
              </a:rPr>
              <a:t>Важно помнить: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02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kern="0" dirty="0">
                <a:solidFill>
                  <a:srgbClr val="006600"/>
                </a:solidFill>
                <a:latin typeface="Arial"/>
              </a:rPr>
              <a:t>Причины ЗПР и последствия</a:t>
            </a:r>
            <a:endParaRPr lang="ru-RU" dirty="0"/>
          </a:p>
        </p:txBody>
      </p:sp>
      <p:pic>
        <p:nvPicPr>
          <p:cNvPr id="4" name="Picture 2" descr="D:\Документы\Рисунки\Психология\psihologiya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88939" y="1628800"/>
            <a:ext cx="1678451" cy="21033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268045" y="1732410"/>
            <a:ext cx="8517916" cy="4739470"/>
            <a:chOff x="830995" y="2622550"/>
            <a:chExt cx="7345371" cy="3243451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838200" y="2622550"/>
              <a:ext cx="2857500" cy="466725"/>
              <a:chOff x="752" y="1413"/>
              <a:chExt cx="1321" cy="294"/>
            </a:xfrm>
          </p:grpSpPr>
          <p:sp>
            <p:nvSpPr>
              <p:cNvPr id="18" name="AutoShape 6"/>
              <p:cNvSpPr>
                <a:spLocks noChangeArrowheads="1"/>
              </p:cNvSpPr>
              <p:nvPr/>
            </p:nvSpPr>
            <p:spPr bwMode="gray">
              <a:xfrm>
                <a:off x="752" y="1413"/>
                <a:ext cx="1321" cy="29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shade val="79216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7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outerShdw dist="53882" dir="2700000" algn="ctr" rotWithShape="0">
                  <a:srgbClr val="292929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rgbClr val="659A1E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" name="AutoShape 7"/>
              <p:cNvSpPr>
                <a:spLocks noChangeArrowheads="1"/>
              </p:cNvSpPr>
              <p:nvPr/>
            </p:nvSpPr>
            <p:spPr bwMode="gray">
              <a:xfrm flipH="1">
                <a:off x="2007" y="1457"/>
                <a:ext cx="59" cy="204"/>
              </a:xfrm>
              <a:prstGeom prst="moon">
                <a:avLst>
                  <a:gd name="adj" fmla="val 22032"/>
                </a:avLst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  <a:alpha val="0"/>
                    </a:srgbClr>
                  </a:gs>
                  <a:gs pos="50000">
                    <a:srgbClr val="FFFFFF">
                      <a:alpha val="84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" name="AutoShape 8"/>
              <p:cNvSpPr>
                <a:spLocks noChangeArrowheads="1"/>
              </p:cNvSpPr>
              <p:nvPr/>
            </p:nvSpPr>
            <p:spPr bwMode="gray">
              <a:xfrm>
                <a:off x="766" y="1457"/>
                <a:ext cx="59" cy="204"/>
              </a:xfrm>
              <a:prstGeom prst="moon">
                <a:avLst>
                  <a:gd name="adj" fmla="val 22032"/>
                </a:avLst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  <a:alpha val="0"/>
                    </a:srgbClr>
                  </a:gs>
                  <a:gs pos="50000">
                    <a:srgbClr val="FFFFFF">
                      <a:alpha val="84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" name="AutoShape 11"/>
            <p:cNvSpPr>
              <a:spLocks noChangeArrowheads="1"/>
            </p:cNvSpPr>
            <p:nvPr/>
          </p:nvSpPr>
          <p:spPr bwMode="gray">
            <a:xfrm flipH="1">
              <a:off x="8048741" y="2692400"/>
              <a:ext cx="127625" cy="323850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13"/>
            <p:cNvSpPr>
              <a:spLocks noChangeArrowheads="1"/>
            </p:cNvSpPr>
            <p:nvPr/>
          </p:nvSpPr>
          <p:spPr bwMode="gray">
            <a:xfrm>
              <a:off x="830995" y="3152964"/>
              <a:ext cx="2849563" cy="2713037"/>
            </a:xfrm>
            <a:prstGeom prst="roundRect">
              <a:avLst>
                <a:gd name="adj" fmla="val 8014"/>
              </a:avLst>
            </a:prstGeom>
            <a:solidFill>
              <a:srgbClr val="F8F8F8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Text Box 18"/>
            <p:cNvSpPr txBox="1">
              <a:spLocks noChangeArrowheads="1"/>
            </p:cNvSpPr>
            <p:nvPr/>
          </p:nvSpPr>
          <p:spPr bwMode="black">
            <a:xfrm>
              <a:off x="1084443" y="2720477"/>
              <a:ext cx="2238375" cy="465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sz="1600" b="1" dirty="0" smtClean="0">
                  <a:cs typeface="Arial" charset="0"/>
                </a:rPr>
                <a:t>Медико-биологические</a:t>
              </a:r>
              <a:endParaRPr lang="en-US" sz="1600" b="1" dirty="0">
                <a:cs typeface="Arial" charset="0"/>
              </a:endParaRPr>
            </a:p>
          </p:txBody>
        </p:sp>
        <p:sp>
          <p:nvSpPr>
            <p:cNvPr id="10" name="AutoShape 16"/>
            <p:cNvSpPr>
              <a:spLocks noChangeArrowheads="1"/>
            </p:cNvSpPr>
            <p:nvPr/>
          </p:nvSpPr>
          <p:spPr bwMode="blackGray">
            <a:xfrm rot="10806395" flipH="1" flipV="1">
              <a:off x="3715761" y="4087476"/>
              <a:ext cx="1446212" cy="755650"/>
            </a:xfrm>
            <a:prstGeom prst="rightArrow">
              <a:avLst>
                <a:gd name="adj1" fmla="val 46509"/>
                <a:gd name="adj2" fmla="val 42052"/>
              </a:avLst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Text Box 27"/>
            <p:cNvSpPr txBox="1">
              <a:spLocks noChangeArrowheads="1"/>
            </p:cNvSpPr>
            <p:nvPr/>
          </p:nvSpPr>
          <p:spPr bwMode="gray">
            <a:xfrm>
              <a:off x="1030634" y="5154826"/>
              <a:ext cx="2606783" cy="619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7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sz="1600" b="1" dirty="0">
                  <a:cs typeface="Arial" charset="0"/>
                </a:rPr>
                <a:t> </a:t>
              </a:r>
              <a:r>
                <a:rPr lang="ru-RU" sz="1600" b="1" dirty="0" smtClean="0">
                  <a:cs typeface="Arial" charset="0"/>
                </a:rPr>
                <a:t>Функциональная незрелость ЦНС </a:t>
              </a:r>
            </a:p>
            <a:p>
              <a:pPr algn="just">
                <a:lnSpc>
                  <a:spcPct val="70000"/>
                </a:lnSpc>
                <a:spcBef>
                  <a:spcPct val="50000"/>
                </a:spcBef>
                <a:buFontTx/>
                <a:buChar char="•"/>
              </a:pPr>
              <a:r>
                <a:rPr lang="ru-RU" sz="1600" b="1" dirty="0" smtClean="0">
                  <a:cs typeface="Arial" charset="0"/>
                </a:rPr>
                <a:t>Слабость процессов торможения и возбуждения</a:t>
              </a:r>
              <a:endParaRPr lang="en-US" sz="1600" b="1" dirty="0">
                <a:cs typeface="Arial" charset="0"/>
              </a:endParaRPr>
            </a:p>
          </p:txBody>
        </p:sp>
        <p:sp>
          <p:nvSpPr>
            <p:cNvPr id="12" name="AutoShape 28"/>
            <p:cNvSpPr>
              <a:spLocks noChangeArrowheads="1"/>
            </p:cNvSpPr>
            <p:nvPr/>
          </p:nvSpPr>
          <p:spPr bwMode="gray">
            <a:xfrm>
              <a:off x="914400" y="3251200"/>
              <a:ext cx="2698750" cy="59055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C68AD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AutoShape 29"/>
            <p:cNvSpPr>
              <a:spLocks noChangeArrowheads="1"/>
            </p:cNvSpPr>
            <p:nvPr/>
          </p:nvSpPr>
          <p:spPr bwMode="gray">
            <a:xfrm>
              <a:off x="914400" y="3997325"/>
              <a:ext cx="2698750" cy="428625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C68AD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AutoShape 30"/>
            <p:cNvSpPr>
              <a:spLocks noChangeArrowheads="1"/>
            </p:cNvSpPr>
            <p:nvPr/>
          </p:nvSpPr>
          <p:spPr bwMode="gray">
            <a:xfrm>
              <a:off x="914400" y="4557713"/>
              <a:ext cx="2698750" cy="428625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C68AD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Rectangle 31"/>
            <p:cNvSpPr>
              <a:spLocks noChangeArrowheads="1"/>
            </p:cNvSpPr>
            <p:nvPr/>
          </p:nvSpPr>
          <p:spPr bwMode="gray">
            <a:xfrm>
              <a:off x="996108" y="3292324"/>
              <a:ext cx="2606784" cy="518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/>
                      </a:gs>
                      <a:gs pos="50000">
                        <a:schemeClr val="bg1"/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Font typeface="Wingdings" pitchFamily="2" charset="2"/>
                <a:buChar char="§"/>
              </a:pPr>
              <a:r>
                <a:rPr lang="en-US" sz="1600" b="1" dirty="0">
                  <a:cs typeface="Arial" charset="0"/>
                </a:rPr>
                <a:t> </a:t>
              </a:r>
              <a:r>
                <a:rPr lang="ru-RU" sz="1600" b="1" dirty="0" smtClean="0">
                  <a:cs typeface="Arial" charset="0"/>
                </a:rPr>
                <a:t>слабовыраженные </a:t>
              </a:r>
            </a:p>
            <a:p>
              <a:pPr>
                <a:lnSpc>
                  <a:spcPct val="90000"/>
                </a:lnSpc>
              </a:pPr>
              <a:r>
                <a:rPr lang="ru-RU" sz="1600" b="1" dirty="0" smtClean="0">
                  <a:cs typeface="Arial" charset="0"/>
                </a:rPr>
                <a:t>минимальные поражения головного мозга</a:t>
              </a:r>
              <a:endParaRPr lang="en-US" sz="1600" b="1" dirty="0">
                <a:cs typeface="Arial" charset="0"/>
              </a:endParaRPr>
            </a:p>
          </p:txBody>
        </p:sp>
        <p:sp>
          <p:nvSpPr>
            <p:cNvPr id="16" name="Rectangle 32"/>
            <p:cNvSpPr>
              <a:spLocks noChangeArrowheads="1"/>
            </p:cNvSpPr>
            <p:nvPr/>
          </p:nvSpPr>
          <p:spPr bwMode="gray">
            <a:xfrm>
              <a:off x="946150" y="4070350"/>
              <a:ext cx="1058808" cy="214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/>
                      </a:gs>
                      <a:gs pos="50000">
                        <a:schemeClr val="bg1"/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buFont typeface="Wingdings" pitchFamily="2" charset="2"/>
                <a:buChar char="§"/>
              </a:pPr>
              <a:r>
                <a:rPr lang="en-US" sz="1600" b="1" dirty="0">
                  <a:cs typeface="Arial" charset="0"/>
                </a:rPr>
                <a:t> </a:t>
              </a:r>
              <a:r>
                <a:rPr lang="ru-RU" sz="1600" b="1" dirty="0" smtClean="0">
                  <a:cs typeface="Arial" charset="0"/>
                </a:rPr>
                <a:t>генетика</a:t>
              </a:r>
              <a:endParaRPr lang="en-US" sz="1600" b="1" dirty="0">
                <a:cs typeface="Arial" charset="0"/>
              </a:endParaRPr>
            </a:p>
          </p:txBody>
        </p:sp>
        <p:sp>
          <p:nvSpPr>
            <p:cNvPr id="17" name="Rectangle 33"/>
            <p:cNvSpPr>
              <a:spLocks noChangeArrowheads="1"/>
            </p:cNvSpPr>
            <p:nvPr/>
          </p:nvSpPr>
          <p:spPr bwMode="gray">
            <a:xfrm>
              <a:off x="946150" y="4629150"/>
              <a:ext cx="983331" cy="214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/>
                      </a:gs>
                      <a:gs pos="50000">
                        <a:schemeClr val="bg1"/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buFont typeface="Wingdings" pitchFamily="2" charset="2"/>
                <a:buChar char="§"/>
              </a:pPr>
              <a:r>
                <a:rPr lang="en-US" sz="1600" b="1" dirty="0">
                  <a:cs typeface="Arial" charset="0"/>
                </a:rPr>
                <a:t> </a:t>
              </a:r>
              <a:r>
                <a:rPr lang="ru-RU" sz="1600" b="1" dirty="0" smtClean="0">
                  <a:cs typeface="Arial" charset="0"/>
                </a:rPr>
                <a:t>травмы</a:t>
              </a:r>
              <a:endParaRPr lang="en-US" sz="1600" b="1" dirty="0">
                <a:cs typeface="Arial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5509452" y="1459895"/>
            <a:ext cx="2880320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Нарушение темпа формирования эмоционально-волевой регуляции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Расторможенность, тревожность, «</a:t>
            </a:r>
            <a:r>
              <a:rPr kumimoji="0" lang="ru-RU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застревание</a:t>
            </a:r>
            <a:r>
              <a:rPr kumimoji="0" lang="ru-RU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», медлительность, обидчивость, плаксивость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Малая работоспособность, быстрая истощаемость, аритмия памяти, внимания, замедленное формирование речи</a:t>
            </a:r>
            <a:endParaRPr kumimoji="0" lang="ru-RU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56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9" y="1556792"/>
            <a:ext cx="7596832" cy="4569371"/>
          </a:xfrm>
        </p:spPr>
        <p:txBody>
          <a:bodyPr>
            <a:normAutofit/>
          </a:bodyPr>
          <a:lstStyle/>
          <a:p>
            <a:pPr marL="342900" lvl="0" indent="-342900" fontAlgn="base"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ru-RU" kern="0" dirty="0">
                <a:solidFill>
                  <a:srgbClr val="000000"/>
                </a:solidFill>
                <a:latin typeface="Arial"/>
              </a:rPr>
              <a:t>не прибегайте к физическому наказанию;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ru-RU" kern="0" dirty="0">
                <a:solidFill>
                  <a:srgbClr val="000000"/>
                </a:solidFill>
                <a:latin typeface="Arial"/>
              </a:rPr>
              <a:t>чаще хвалите ребенка;</a:t>
            </a:r>
          </a:p>
          <a:p>
            <a:pPr marL="342900" lvl="0" indent="-342900" algn="just" fontAlgn="base"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ru-RU" kern="0" dirty="0">
                <a:solidFill>
                  <a:srgbClr val="000000"/>
                </a:solidFill>
                <a:latin typeface="Arial"/>
              </a:rPr>
              <a:t>не разрешайте откладывать задание на другое время;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ru-RU" kern="0" dirty="0">
                <a:solidFill>
                  <a:srgbClr val="000000"/>
                </a:solidFill>
                <a:latin typeface="Arial"/>
              </a:rPr>
              <a:t>помогайте ребенку  приступить к заданию , </a:t>
            </a:r>
            <a:r>
              <a:rPr lang="ru-RU" kern="0" dirty="0" err="1">
                <a:solidFill>
                  <a:srgbClr val="000000"/>
                </a:solidFill>
                <a:latin typeface="Arial"/>
              </a:rPr>
              <a:t>т.к</a:t>
            </a:r>
            <a:r>
              <a:rPr lang="ru-RU" kern="0" dirty="0">
                <a:solidFill>
                  <a:srgbClr val="000000"/>
                </a:solidFill>
                <a:latin typeface="Arial"/>
              </a:rPr>
              <a:t> это самый трудный этап.</a:t>
            </a:r>
          </a:p>
          <a:p>
            <a:pPr marL="0" lvl="0" indent="0" algn="ctr" fontAlgn="base">
              <a:spcAft>
                <a:spcPct val="0"/>
              </a:spcAft>
              <a:buClrTx/>
              <a:buSzTx/>
              <a:buNone/>
            </a:pPr>
            <a:r>
              <a:rPr lang="ru-RU" sz="2800" b="1" kern="0" dirty="0">
                <a:solidFill>
                  <a:srgbClr val="000000"/>
                </a:solidFill>
                <a:latin typeface="Arial"/>
              </a:rPr>
              <a:t>Помните! </a:t>
            </a:r>
          </a:p>
          <a:p>
            <a:pPr marL="0" lvl="0" indent="0" algn="ctr" fontAlgn="base">
              <a:spcAft>
                <a:spcPct val="0"/>
              </a:spcAft>
              <a:buClrTx/>
              <a:buSzTx/>
              <a:buNone/>
            </a:pPr>
            <a:r>
              <a:rPr lang="ru-RU" sz="2800" b="1" kern="0" dirty="0">
                <a:solidFill>
                  <a:srgbClr val="000000"/>
                </a:solidFill>
                <a:latin typeface="Arial"/>
              </a:rPr>
              <a:t>Ваш профессионализм </a:t>
            </a:r>
          </a:p>
          <a:p>
            <a:pPr marL="0" lvl="0" indent="0" algn="ctr" fontAlgn="base">
              <a:spcAft>
                <a:spcPct val="0"/>
              </a:spcAft>
              <a:buClrTx/>
              <a:buSzTx/>
              <a:buNone/>
            </a:pPr>
            <a:r>
              <a:rPr lang="ru-RU" sz="2800" b="1" kern="0" dirty="0">
                <a:solidFill>
                  <a:srgbClr val="000000"/>
                </a:solidFill>
                <a:latin typeface="Arial"/>
              </a:rPr>
              <a:t>поможет справиться </a:t>
            </a:r>
          </a:p>
          <a:p>
            <a:pPr marL="0" lvl="0" indent="0" algn="ctr" fontAlgn="base">
              <a:spcAft>
                <a:spcPct val="0"/>
              </a:spcAft>
              <a:buClrTx/>
              <a:buSzTx/>
              <a:buNone/>
            </a:pPr>
            <a:r>
              <a:rPr lang="ru-RU" sz="2800" b="1" kern="0" dirty="0">
                <a:solidFill>
                  <a:srgbClr val="000000"/>
                </a:solidFill>
                <a:latin typeface="Arial"/>
              </a:rPr>
              <a:t>с любыми трудностями.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Tx/>
              <a:buChar char="•"/>
            </a:pPr>
            <a:endParaRPr lang="ru-RU" sz="2800" b="1" kern="0" dirty="0">
              <a:solidFill>
                <a:srgbClr val="000000"/>
              </a:solidFill>
              <a:latin typeface="Arial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kern="0" dirty="0">
                <a:solidFill>
                  <a:srgbClr val="006600"/>
                </a:solidFill>
                <a:latin typeface="Arial"/>
              </a:rPr>
              <a:t>Специальная поведенческая программа: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834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412776"/>
            <a:ext cx="7848871" cy="5184576"/>
          </a:xfrm>
        </p:spPr>
        <p:txBody>
          <a:bodyPr>
            <a:normAutofit fontScale="77500" lnSpcReduction="20000"/>
          </a:bodyPr>
          <a:lstStyle/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ru-RU" sz="2100" b="1" kern="0" dirty="0">
                <a:solidFill>
                  <a:srgbClr val="000000"/>
                </a:solidFill>
                <a:latin typeface="Arial"/>
              </a:rPr>
              <a:t>Задачи работы ДОУ по взаимодействию с родителями:</a:t>
            </a:r>
            <a:endParaRPr lang="ru-RU" sz="2100" kern="0" dirty="0">
              <a:solidFill>
                <a:srgbClr val="000000"/>
              </a:solidFill>
              <a:latin typeface="Arial"/>
            </a:endParaRPr>
          </a:p>
          <a:p>
            <a:pPr marL="342900" lvl="0" indent="-342900" fontAlgn="base"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2100" kern="0" dirty="0">
                <a:solidFill>
                  <a:srgbClr val="000000"/>
                </a:solidFill>
                <a:latin typeface="Arial"/>
              </a:rPr>
              <a:t>установить партнерские отношения с семьей каждого воспитанника;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2100" kern="0" dirty="0">
                <a:solidFill>
                  <a:srgbClr val="000000"/>
                </a:solidFill>
                <a:latin typeface="Arial"/>
              </a:rPr>
              <a:t>объединить усилия для коррекции, развития и воспитания детей;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2100" kern="0" dirty="0">
                <a:solidFill>
                  <a:srgbClr val="000000"/>
                </a:solidFill>
                <a:latin typeface="Arial"/>
              </a:rPr>
              <a:t>создать атмосферу взаимопонимания, общности интересов, эмоциональной </a:t>
            </a:r>
            <a:r>
              <a:rPr lang="ru-RU" sz="2100" kern="0" dirty="0" err="1">
                <a:solidFill>
                  <a:srgbClr val="000000"/>
                </a:solidFill>
                <a:latin typeface="Arial"/>
              </a:rPr>
              <a:t>взаимоподдержки</a:t>
            </a:r>
            <a:r>
              <a:rPr lang="ru-RU" sz="2100" kern="0" dirty="0">
                <a:solidFill>
                  <a:srgbClr val="000000"/>
                </a:solidFill>
                <a:latin typeface="Arial"/>
              </a:rPr>
              <a:t>;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2100" kern="0" dirty="0">
                <a:solidFill>
                  <a:srgbClr val="000000"/>
                </a:solidFill>
                <a:latin typeface="Arial"/>
              </a:rPr>
              <a:t>активизировать и обогащать воспитательные умения родителей;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2100" kern="0" dirty="0">
                <a:solidFill>
                  <a:srgbClr val="000000"/>
                </a:solidFill>
                <a:latin typeface="Arial"/>
              </a:rPr>
              <a:t>поддерживать их уверенность в собственных педагогических возможностях.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ru-RU" sz="2100" b="1" u="sng" kern="0" dirty="0">
                <a:solidFill>
                  <a:srgbClr val="000000"/>
                </a:solidFill>
                <a:latin typeface="Arial"/>
              </a:rPr>
              <a:t>Направления</a:t>
            </a:r>
            <a:r>
              <a:rPr lang="ru-RU" sz="2100" u="sng" kern="0" dirty="0">
                <a:solidFill>
                  <a:srgbClr val="000000"/>
                </a:solidFill>
                <a:latin typeface="Arial"/>
              </a:rPr>
              <a:t> </a:t>
            </a:r>
            <a:r>
              <a:rPr lang="ru-RU" sz="2100" b="1" u="sng" kern="0" dirty="0">
                <a:solidFill>
                  <a:srgbClr val="000000"/>
                </a:solidFill>
                <a:latin typeface="Arial"/>
              </a:rPr>
              <a:t>взаимодействия с семьями воспитанников</a:t>
            </a:r>
            <a:r>
              <a:rPr lang="ru-RU" sz="2100" u="sng" kern="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2100" b="1" kern="0" dirty="0">
                <a:solidFill>
                  <a:srgbClr val="000000"/>
                </a:solidFill>
                <a:latin typeface="Arial"/>
              </a:rPr>
              <a:t>Оказание социально-правовой поддержки семьям воспитанников детского сада. Просветительско – разъяснительная работа с родителями до начала посещения ребёнком детского сада. 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2100" b="1" kern="0" dirty="0">
                <a:solidFill>
                  <a:srgbClr val="000000"/>
                </a:solidFill>
                <a:latin typeface="Arial"/>
              </a:rPr>
              <a:t>Оказание психолого – педагогической поддержки семьям детей, посещающих детский сад:</a:t>
            </a:r>
          </a:p>
          <a:p>
            <a:pPr marL="400050" lvl="1" indent="0" fontAlgn="base">
              <a:spcAft>
                <a:spcPct val="0"/>
              </a:spcAft>
              <a:buClrTx/>
              <a:buSzTx/>
              <a:buNone/>
            </a:pPr>
            <a:r>
              <a:rPr lang="ru-RU" sz="2100" kern="0" dirty="0">
                <a:solidFill>
                  <a:srgbClr val="000000"/>
                </a:solidFill>
                <a:latin typeface="Arial"/>
              </a:rPr>
              <a:t>- психолого-педагогическое консультирование по заявкам родителей;</a:t>
            </a:r>
          </a:p>
          <a:p>
            <a:pPr marL="400050" lvl="1" indent="0" fontAlgn="base">
              <a:spcAft>
                <a:spcPct val="0"/>
              </a:spcAft>
              <a:buClrTx/>
              <a:buSzTx/>
              <a:buNone/>
            </a:pPr>
            <a:r>
              <a:rPr lang="ru-RU" sz="2100" kern="0" dirty="0">
                <a:solidFill>
                  <a:srgbClr val="000000"/>
                </a:solidFill>
                <a:latin typeface="Arial"/>
              </a:rPr>
              <a:t>- психолого-педагогическая помощь в проблемных ситуациях;</a:t>
            </a:r>
          </a:p>
          <a:p>
            <a:pPr marL="400050" lvl="1" indent="0" fontAlgn="base">
              <a:spcAft>
                <a:spcPct val="0"/>
              </a:spcAft>
              <a:buClrTx/>
              <a:buSzTx/>
              <a:buNone/>
            </a:pPr>
            <a:r>
              <a:rPr lang="ru-RU" sz="2100" kern="0" dirty="0">
                <a:solidFill>
                  <a:srgbClr val="000000"/>
                </a:solidFill>
                <a:latin typeface="Arial"/>
              </a:rPr>
              <a:t>- пропаганда психолого-педагогических и специальных знаний;</a:t>
            </a:r>
          </a:p>
          <a:p>
            <a:pPr marL="400050" lvl="1" indent="0" fontAlgn="base">
              <a:spcAft>
                <a:spcPct val="0"/>
              </a:spcAft>
              <a:buClrTx/>
              <a:buSzTx/>
              <a:buNone/>
            </a:pPr>
            <a:r>
              <a:rPr lang="ru-RU" sz="2100" kern="0" dirty="0">
                <a:solidFill>
                  <a:srgbClr val="000000"/>
                </a:solidFill>
                <a:latin typeface="Arial"/>
              </a:rPr>
              <a:t>-  обучение методам и приёмам оказания коррекционно-педагогической помощи детям. </a:t>
            </a:r>
          </a:p>
          <a:p>
            <a:pPr marL="0" lvl="0" indent="0" algn="just" fontAlgn="base">
              <a:spcAft>
                <a:spcPct val="0"/>
              </a:spcAft>
              <a:buClrTx/>
              <a:buSzTx/>
              <a:buNone/>
            </a:pPr>
            <a:r>
              <a:rPr lang="ru-RU" sz="3600" kern="0" dirty="0">
                <a:solidFill>
                  <a:srgbClr val="000000"/>
                </a:solidFill>
                <a:latin typeface="Arial"/>
              </a:rPr>
              <a:t/>
            </a:r>
            <a:br>
              <a:rPr lang="ru-RU" sz="3600" kern="0" dirty="0">
                <a:solidFill>
                  <a:srgbClr val="000000"/>
                </a:solidFill>
                <a:latin typeface="Arial"/>
              </a:rPr>
            </a:br>
            <a:endParaRPr lang="ru-RU" sz="3600" kern="0" dirty="0">
              <a:solidFill>
                <a:srgbClr val="000000"/>
              </a:solidFill>
              <a:latin typeface="Arial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kern="0" dirty="0">
                <a:solidFill>
                  <a:srgbClr val="006600"/>
                </a:solidFill>
                <a:latin typeface="Arial"/>
              </a:rPr>
              <a:t>Работа с родителями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070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0951054"/>
              </p:ext>
            </p:extLst>
          </p:nvPr>
        </p:nvGraphicFramePr>
        <p:xfrm>
          <a:off x="755576" y="1052736"/>
          <a:ext cx="7669207" cy="56301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2860"/>
                <a:gridCol w="1766859"/>
                <a:gridCol w="1870226"/>
                <a:gridCol w="1769262"/>
              </a:tblGrid>
              <a:tr h="7438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Коллективные формы взаимодействия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27" marR="493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Индивидуальные формы работы с семьёй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27" marR="493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Формы наглядного информационного обеспечения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27" marR="493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Нетрадиционные формы: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27" marR="49327" marT="0" marB="0"/>
                </a:tc>
              </a:tr>
              <a:tr h="35815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-  Общие родительские собрания.  Проводятся администрацией ДОУ два раза в год, в начале, в конце учебного года.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- Групповые родительские собрания. Проводятся специалистами и воспитателями групп не реже четырех раз в год и по мере необходимости.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- «День открытых дверей»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- Проведение детских праздников и досугов, спортивных развлечений.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27" marR="49327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Анкетирование и опросы. Проводятся по планам специалистов и по мере необходимости.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Беседы и консультации специалистов. Проводится учителем-логопедом, педагогом-психологом.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9327" marR="49327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Информационные стенды и тематические выставки.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Выставки детских работ.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Открытые занятия специалистов и воспитателей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Консультации для родителей   на сайте детского сада в сети Интернет.</a:t>
                      </a:r>
                    </a:p>
                  </a:txBody>
                  <a:tcPr marL="49327" marR="49327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Участие родителей в творческих конкурсах, массовых мероприятиях детского сада, выставках родительских работ по </a:t>
                      </a:r>
                      <a:r>
                        <a:rPr lang="ru-RU" sz="1400" b="1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изодеятельности</a:t>
                      </a:r>
                      <a:endParaRPr lang="ru-RU" sz="1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Посещение семьи ребенка по запросам социальных служб с целью  изучения семьи, установления контакта с ребенком, его родителями, выяснения условий воспитания</a:t>
                      </a:r>
                    </a:p>
                  </a:txBody>
                  <a:tcPr marL="49327" marR="49327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/>
              <a:t>Формы взаимодействия с семьёй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625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052736"/>
            <a:ext cx="7380808" cy="5073427"/>
          </a:xfrm>
        </p:spPr>
        <p:txBody>
          <a:bodyPr>
            <a:normAutofit fontScale="92500" lnSpcReduction="10000"/>
          </a:bodyPr>
          <a:lstStyle/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ru-RU" kern="0" dirty="0">
                <a:solidFill>
                  <a:srgbClr val="000000"/>
                </a:solidFill>
                <a:latin typeface="Arial"/>
              </a:rPr>
              <a:t>Необходимо отметить, что вовремя проведенная коррекционная работа с ребенком может дать положительные результаты. 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ru-RU" b="1" kern="0" dirty="0">
                <a:solidFill>
                  <a:srgbClr val="000000"/>
                </a:solidFill>
                <a:latin typeface="Arial"/>
              </a:rPr>
              <a:t>Психологи утверждают, что в  трудных жизненных ситуациях, как минимум, всегда есть 3 варианта: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ru-RU" kern="0" dirty="0">
                <a:solidFill>
                  <a:srgbClr val="000000"/>
                </a:solidFill>
                <a:latin typeface="Arial"/>
              </a:rPr>
              <a:t>оставить все как есть, или что-то изменить;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ru-RU" kern="0" dirty="0">
                <a:solidFill>
                  <a:srgbClr val="000000"/>
                </a:solidFill>
                <a:latin typeface="Arial"/>
              </a:rPr>
              <a:t>изменить свое поведение, привычки, взгляды, установки или изменить обстоятельства, в которых возникла проблема;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ru-RU" kern="0" dirty="0">
                <a:solidFill>
                  <a:srgbClr val="000000"/>
                </a:solidFill>
                <a:latin typeface="Arial"/>
              </a:rPr>
              <a:t>если нельзя изменить обстоятельства, то можно изменить отношение к обстоятельствам, то есть принять их.</a:t>
            </a:r>
          </a:p>
          <a:p>
            <a:pPr marL="0" lvl="0" indent="0" algn="ctr" fontAlgn="base">
              <a:spcAft>
                <a:spcPct val="0"/>
              </a:spcAft>
              <a:buClrTx/>
              <a:buSzTx/>
              <a:buNone/>
            </a:pPr>
            <a:r>
              <a:rPr lang="ru-RU" b="1" i="1" kern="0" dirty="0">
                <a:solidFill>
                  <a:srgbClr val="000000"/>
                </a:solidFill>
                <a:latin typeface="Arial"/>
              </a:rPr>
              <a:t>Выбор остается только за Вами. Будьте здоровы!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Tx/>
              <a:buChar char="•"/>
            </a:pPr>
            <a:endParaRPr lang="ru-RU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525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124744"/>
            <a:ext cx="7524825" cy="5001419"/>
          </a:xfrm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4400" b="1" cap="all" dirty="0">
                <a:ln w="0"/>
                <a:gradFill flip="none">
                  <a:gsLst>
                    <a:gs pos="0">
                      <a:srgbClr val="73C95B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73C95B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73C95B">
                        <a:shade val="65000"/>
                        <a:satMod val="130000"/>
                      </a:srgbClr>
                    </a:gs>
                    <a:gs pos="92000">
                      <a:srgbClr val="73C95B">
                        <a:shade val="50000"/>
                        <a:satMod val="120000"/>
                      </a:srgbClr>
                    </a:gs>
                    <a:gs pos="100000">
                      <a:srgbClr val="73C95B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Спасибо за внимание!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468638"/>
            <a:ext cx="2847950" cy="28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98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785902"/>
            <a:ext cx="3240360" cy="4743835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 fontAlgn="base"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ru-RU" sz="1800" i="1" kern="0" dirty="0">
                <a:solidFill>
                  <a:srgbClr val="000000"/>
                </a:solidFill>
                <a:latin typeface="Arial"/>
              </a:rPr>
              <a:t>Нарушения познавательной деятельности, связанные со слабостью памяти, внимания, мыслительных процессов и речи</a:t>
            </a:r>
          </a:p>
          <a:p>
            <a:pPr marL="342900" lvl="0" indent="-342900" algn="just" fontAlgn="base"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ru-RU" sz="1800" i="1" kern="0" dirty="0">
                <a:solidFill>
                  <a:srgbClr val="000000"/>
                </a:solidFill>
                <a:latin typeface="Arial"/>
              </a:rPr>
              <a:t>Замедленность переключаемости психических процессов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ru-RU" sz="1800" i="1" kern="0" dirty="0">
                <a:solidFill>
                  <a:srgbClr val="000000"/>
                </a:solidFill>
                <a:latin typeface="Arial"/>
              </a:rPr>
              <a:t>Неспособность к систематическому труду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ru-RU" sz="1800" kern="0" dirty="0">
                <a:solidFill>
                  <a:srgbClr val="000000"/>
                </a:solidFill>
                <a:latin typeface="Arial"/>
              </a:rPr>
              <a:t>Неустойчивость настроения с выраженными проявлениями часто сменяющихся эмоций</a:t>
            </a:r>
            <a:r>
              <a:rPr lang="ru-RU" sz="2000" kern="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ru-RU" sz="2000" kern="0" dirty="0">
                <a:solidFill>
                  <a:srgbClr val="000000"/>
                </a:solidFill>
                <a:latin typeface="Arial"/>
              </a:rPr>
              <a:t/>
            </a:r>
            <a:br>
              <a:rPr lang="ru-RU" sz="2000" kern="0" dirty="0">
                <a:solidFill>
                  <a:srgbClr val="000000"/>
                </a:solidFill>
                <a:latin typeface="Arial"/>
              </a:rPr>
            </a:br>
            <a:endParaRPr lang="ru-RU" sz="2000" i="1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2" descr="D:\Документы\Рисунки\Психология\конфликт10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625436"/>
            <a:ext cx="1581606" cy="197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389341" y="1682308"/>
            <a:ext cx="8418516" cy="4847429"/>
            <a:chOff x="868485" y="2621506"/>
            <a:chExt cx="7340478" cy="3317332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gray">
            <a:xfrm>
              <a:off x="5359400" y="3186113"/>
              <a:ext cx="2849563" cy="2752725"/>
            </a:xfrm>
            <a:prstGeom prst="roundRect">
              <a:avLst>
                <a:gd name="adj" fmla="val 8014"/>
              </a:avLst>
            </a:prstGeom>
            <a:solidFill>
              <a:srgbClr val="F8F8F8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AutoShape 4"/>
            <p:cNvSpPr>
              <a:spLocks noChangeArrowheads="1"/>
            </p:cNvSpPr>
            <p:nvPr/>
          </p:nvSpPr>
          <p:spPr bwMode="gray">
            <a:xfrm>
              <a:off x="5422900" y="3251200"/>
              <a:ext cx="2703513" cy="2611438"/>
            </a:xfrm>
            <a:prstGeom prst="roundRect">
              <a:avLst>
                <a:gd name="adj" fmla="val 7912"/>
              </a:avLst>
            </a:prstGeom>
            <a:gradFill rotWithShape="1">
              <a:gsLst>
                <a:gs pos="0">
                  <a:schemeClr val="accent1">
                    <a:gamma/>
                    <a:tint val="38039"/>
                    <a:invGamma/>
                  </a:schemeClr>
                </a:gs>
                <a:gs pos="100000">
                  <a:schemeClr val="accent1">
                    <a:alpha val="5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gray">
            <a:xfrm>
              <a:off x="868485" y="2692400"/>
              <a:ext cx="127625" cy="323850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5334000" y="2622550"/>
              <a:ext cx="2857500" cy="466725"/>
              <a:chOff x="3623" y="1413"/>
              <a:chExt cx="1321" cy="294"/>
            </a:xfrm>
          </p:grpSpPr>
          <p:sp>
            <p:nvSpPr>
              <p:cNvPr id="22" name="AutoShape 10"/>
              <p:cNvSpPr>
                <a:spLocks noChangeArrowheads="1"/>
              </p:cNvSpPr>
              <p:nvPr/>
            </p:nvSpPr>
            <p:spPr bwMode="gray">
              <a:xfrm>
                <a:off x="3623" y="1413"/>
                <a:ext cx="1321" cy="29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89020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89020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292929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" name="AutoShape 11"/>
              <p:cNvSpPr>
                <a:spLocks noChangeArrowheads="1"/>
              </p:cNvSpPr>
              <p:nvPr/>
            </p:nvSpPr>
            <p:spPr bwMode="gray">
              <a:xfrm flipH="1">
                <a:off x="4878" y="1457"/>
                <a:ext cx="59" cy="204"/>
              </a:xfrm>
              <a:prstGeom prst="moon">
                <a:avLst>
                  <a:gd name="adj" fmla="val 22032"/>
                </a:avLst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  <a:alpha val="0"/>
                    </a:srgbClr>
                  </a:gs>
                  <a:gs pos="50000">
                    <a:srgbClr val="FFFFFF">
                      <a:alpha val="84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" name="AutoShape 12"/>
              <p:cNvSpPr>
                <a:spLocks noChangeArrowheads="1"/>
              </p:cNvSpPr>
              <p:nvPr/>
            </p:nvSpPr>
            <p:spPr bwMode="gray">
              <a:xfrm>
                <a:off x="3637" y="1457"/>
                <a:ext cx="59" cy="204"/>
              </a:xfrm>
              <a:prstGeom prst="moon">
                <a:avLst>
                  <a:gd name="adj" fmla="val 22032"/>
                </a:avLst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  <a:alpha val="0"/>
                    </a:srgbClr>
                  </a:gs>
                  <a:gs pos="50000">
                    <a:srgbClr val="FFFFFF">
                      <a:alpha val="84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0" name="Text Box 18"/>
            <p:cNvSpPr txBox="1">
              <a:spLocks noChangeArrowheads="1"/>
            </p:cNvSpPr>
            <p:nvPr/>
          </p:nvSpPr>
          <p:spPr bwMode="black">
            <a:xfrm>
              <a:off x="5654675" y="2621506"/>
              <a:ext cx="2238375" cy="465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sz="1600" b="1" dirty="0" smtClean="0">
                  <a:cs typeface="Arial" charset="0"/>
                </a:rPr>
                <a:t>Социально-психологические</a:t>
              </a:r>
              <a:endParaRPr lang="en-US" sz="1600" b="1" dirty="0">
                <a:cs typeface="Arial" charset="0"/>
              </a:endParaRPr>
            </a:p>
          </p:txBody>
        </p:sp>
        <p:sp>
          <p:nvSpPr>
            <p:cNvPr id="11" name="Rectangle 17"/>
            <p:cNvSpPr>
              <a:spLocks noChangeArrowheads="1"/>
            </p:cNvSpPr>
            <p:nvPr/>
          </p:nvSpPr>
          <p:spPr bwMode="gray">
            <a:xfrm>
              <a:off x="5602288" y="3327400"/>
              <a:ext cx="1356861" cy="231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Clr>
                  <a:srgbClr val="FF0066"/>
                </a:buClr>
                <a:buSzPct val="75000"/>
                <a:buFont typeface="Arial" charset="0"/>
                <a:buNone/>
              </a:pPr>
              <a:r>
                <a:rPr lang="en-US" sz="1600" b="1" dirty="0"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 </a:t>
              </a:r>
              <a:r>
                <a:rPr lang="ru-RU" sz="16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Образ жизни</a:t>
              </a:r>
              <a:endParaRPr 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endParaRPr>
            </a:p>
          </p:txBody>
        </p:sp>
        <p:sp>
          <p:nvSpPr>
            <p:cNvPr id="12" name="Rectangle 18"/>
            <p:cNvSpPr>
              <a:spLocks noChangeArrowheads="1"/>
            </p:cNvSpPr>
            <p:nvPr/>
          </p:nvSpPr>
          <p:spPr bwMode="gray">
            <a:xfrm>
              <a:off x="5661681" y="4330786"/>
              <a:ext cx="1854564" cy="231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Clr>
                  <a:srgbClr val="FF0066"/>
                </a:buClr>
                <a:buSzPct val="75000"/>
                <a:buFont typeface="Arial" charset="0"/>
                <a:buNone/>
              </a:pPr>
              <a:r>
                <a:rPr lang="en-US" sz="1600" b="1" dirty="0"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 </a:t>
              </a:r>
              <a:r>
                <a:rPr lang="ru-RU" sz="16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Стиль воспитания</a:t>
              </a:r>
              <a:endParaRPr 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endParaRP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gray">
            <a:xfrm>
              <a:off x="5526881" y="3609078"/>
              <a:ext cx="2514600" cy="568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 eaLnBrk="0" hangingPunct="0"/>
              <a:r>
                <a:rPr lang="ru-RU" sz="1600" dirty="0" smtClean="0">
                  <a:solidFill>
                    <a:srgbClr val="1C1C1C"/>
                  </a:solidFill>
                  <a:cs typeface="Arial" charset="0"/>
                </a:rPr>
                <a:t>Депривация, неприятие ребенка, алкоголизм, наркомания</a:t>
              </a:r>
              <a:endParaRPr lang="en-US" sz="1600" dirty="0">
                <a:solidFill>
                  <a:srgbClr val="1C1C1C"/>
                </a:solidFill>
                <a:cs typeface="Arial" charset="0"/>
              </a:endParaRPr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gray">
            <a:xfrm>
              <a:off x="5516311" y="4590454"/>
              <a:ext cx="2514600" cy="9056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 eaLnBrk="0" hangingPunct="0"/>
              <a:r>
                <a:rPr lang="ru-RU" sz="1600" dirty="0" smtClean="0">
                  <a:solidFill>
                    <a:srgbClr val="1C1C1C"/>
                  </a:solidFill>
                  <a:cs typeface="Arial" charset="0"/>
                </a:rPr>
                <a:t>Неправильные стили воспитания, фактор неполной семьи, низкий образовательный уровень родителей</a:t>
              </a:r>
              <a:endParaRPr lang="en-US" sz="1600" dirty="0">
                <a:solidFill>
                  <a:srgbClr val="1C1C1C"/>
                </a:solidFill>
                <a:cs typeface="Arial" charset="0"/>
              </a:endParaRPr>
            </a:p>
          </p:txBody>
        </p:sp>
        <p:grpSp>
          <p:nvGrpSpPr>
            <p:cNvPr id="15" name="Group 21"/>
            <p:cNvGrpSpPr>
              <a:grpSpLocks/>
            </p:cNvGrpSpPr>
            <p:nvPr/>
          </p:nvGrpSpPr>
          <p:grpSpPr bwMode="auto">
            <a:xfrm>
              <a:off x="5491163" y="3397250"/>
              <a:ext cx="168275" cy="168275"/>
              <a:chOff x="2928" y="2208"/>
              <a:chExt cx="262" cy="262"/>
            </a:xfrm>
          </p:grpSpPr>
          <p:sp>
            <p:nvSpPr>
              <p:cNvPr id="20" name="Oval 22"/>
              <p:cNvSpPr>
                <a:spLocks noChangeArrowheads="1"/>
              </p:cNvSpPr>
              <p:nvPr/>
            </p:nvSpPr>
            <p:spPr bwMode="gray">
              <a:xfrm>
                <a:off x="2928" y="2208"/>
                <a:ext cx="262" cy="262"/>
              </a:xfrm>
              <a:prstGeom prst="ellipse">
                <a:avLst/>
              </a:prstGeom>
              <a:gradFill rotWithShape="1">
                <a:gsLst>
                  <a:gs pos="0">
                    <a:srgbClr val="223864">
                      <a:gamma/>
                      <a:tint val="28627"/>
                      <a:invGamma/>
                    </a:srgbClr>
                  </a:gs>
                  <a:gs pos="100000">
                    <a:srgbClr val="223864"/>
                  </a:gs>
                </a:gsLst>
                <a:lin ang="2700000" scaled="1"/>
              </a:gradFill>
              <a:ln w="12700">
                <a:solidFill>
                  <a:srgbClr val="F8F8F8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1C1C1C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" name="Oval 23"/>
              <p:cNvSpPr>
                <a:spLocks noChangeArrowheads="1"/>
              </p:cNvSpPr>
              <p:nvPr/>
            </p:nvSpPr>
            <p:spPr bwMode="gray">
              <a:xfrm>
                <a:off x="2949" y="2230"/>
                <a:ext cx="218" cy="21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63529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DDDDDD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6" name="Group 24"/>
            <p:cNvGrpSpPr>
              <a:grpSpLocks/>
            </p:cNvGrpSpPr>
            <p:nvPr/>
          </p:nvGrpSpPr>
          <p:grpSpPr bwMode="auto">
            <a:xfrm>
              <a:off x="5560528" y="4341704"/>
              <a:ext cx="168275" cy="168275"/>
              <a:chOff x="3036" y="1669"/>
              <a:chExt cx="262" cy="262"/>
            </a:xfrm>
          </p:grpSpPr>
          <p:sp>
            <p:nvSpPr>
              <p:cNvPr id="18" name="Oval 25"/>
              <p:cNvSpPr>
                <a:spLocks noChangeArrowheads="1"/>
              </p:cNvSpPr>
              <p:nvPr/>
            </p:nvSpPr>
            <p:spPr bwMode="gray">
              <a:xfrm>
                <a:off x="3036" y="1669"/>
                <a:ext cx="262" cy="262"/>
              </a:xfrm>
              <a:prstGeom prst="ellipse">
                <a:avLst/>
              </a:prstGeom>
              <a:gradFill rotWithShape="1">
                <a:gsLst>
                  <a:gs pos="0">
                    <a:srgbClr val="223864">
                      <a:gamma/>
                      <a:tint val="28627"/>
                      <a:invGamma/>
                    </a:srgbClr>
                  </a:gs>
                  <a:gs pos="100000">
                    <a:srgbClr val="223864"/>
                  </a:gs>
                </a:gsLst>
                <a:lin ang="2700000" scaled="1"/>
              </a:gradFill>
              <a:ln w="12700">
                <a:solidFill>
                  <a:srgbClr val="F8F8F8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1C1C1C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" name="Oval 26"/>
              <p:cNvSpPr>
                <a:spLocks noChangeArrowheads="1"/>
              </p:cNvSpPr>
              <p:nvPr/>
            </p:nvSpPr>
            <p:spPr bwMode="gray">
              <a:xfrm>
                <a:off x="3058" y="1669"/>
                <a:ext cx="218" cy="21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63529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DDDDDD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7" name="AutoShape 34"/>
            <p:cNvSpPr>
              <a:spLocks noChangeArrowheads="1"/>
            </p:cNvSpPr>
            <p:nvPr/>
          </p:nvSpPr>
          <p:spPr bwMode="blackGray">
            <a:xfrm rot="10793605" flipV="1">
              <a:off x="3738563" y="4103894"/>
              <a:ext cx="1447800" cy="755650"/>
            </a:xfrm>
            <a:prstGeom prst="rightArrow">
              <a:avLst>
                <a:gd name="adj1" fmla="val 46509"/>
                <a:gd name="adj2" fmla="val 42098"/>
              </a:avLst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69285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1844824"/>
            <a:ext cx="7772400" cy="2142736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chemeClr val="tx1"/>
                </a:solidFill>
              </a:rPr>
              <a:t>Классификация ЗПР Ю.Г. Демьянова</a:t>
            </a: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i="1" dirty="0">
                <a:solidFill>
                  <a:schemeClr val="tx1"/>
                </a:solidFill>
              </a:rPr>
              <a:t>Выделяют следующие варианты ЗПР:</a:t>
            </a: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1.с </a:t>
            </a:r>
            <a:r>
              <a:rPr lang="ru-RU" sz="1800" dirty="0" err="1">
                <a:solidFill>
                  <a:schemeClr val="tx1"/>
                </a:solidFill>
              </a:rPr>
              <a:t>цереброастеническим</a:t>
            </a:r>
            <a:r>
              <a:rPr lang="ru-RU" sz="1800" dirty="0">
                <a:solidFill>
                  <a:schemeClr val="tx1"/>
                </a:solidFill>
              </a:rPr>
              <a:t> синдромом</a:t>
            </a:r>
            <a:r>
              <a:rPr lang="ru-RU" sz="1800" dirty="0" smtClean="0">
                <a:solidFill>
                  <a:schemeClr val="tx1"/>
                </a:solidFill>
              </a:rPr>
              <a:t>;</a:t>
            </a: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2.психофизический </a:t>
            </a:r>
            <a:r>
              <a:rPr lang="ru-RU" sz="1800" dirty="0">
                <a:solidFill>
                  <a:schemeClr val="tx1"/>
                </a:solidFill>
              </a:rPr>
              <a:t>инфантилизм;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3.с </a:t>
            </a:r>
            <a:r>
              <a:rPr lang="ru-RU" sz="1800" dirty="0" err="1">
                <a:solidFill>
                  <a:schemeClr val="tx1"/>
                </a:solidFill>
              </a:rPr>
              <a:t>невропатоподобным</a:t>
            </a:r>
            <a:r>
              <a:rPr lang="ru-RU" sz="1800" dirty="0">
                <a:solidFill>
                  <a:schemeClr val="tx1"/>
                </a:solidFill>
              </a:rPr>
              <a:t> синдромом;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4.с </a:t>
            </a:r>
            <a:r>
              <a:rPr lang="ru-RU" sz="1800" dirty="0" err="1">
                <a:solidFill>
                  <a:schemeClr val="tx1"/>
                </a:solidFill>
              </a:rPr>
              <a:t>психопатоподобным</a:t>
            </a:r>
            <a:r>
              <a:rPr lang="ru-RU" sz="1800" dirty="0">
                <a:solidFill>
                  <a:schemeClr val="tx1"/>
                </a:solidFill>
              </a:rPr>
              <a:t> синдромом;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5.при </a:t>
            </a:r>
            <a:r>
              <a:rPr lang="ru-RU" sz="1800" dirty="0">
                <a:solidFill>
                  <a:schemeClr val="tx1"/>
                </a:solidFill>
              </a:rPr>
              <a:t>детских церебральных параличах;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6.при </a:t>
            </a:r>
            <a:r>
              <a:rPr lang="ru-RU" sz="1800" dirty="0">
                <a:solidFill>
                  <a:schemeClr val="tx1"/>
                </a:solidFill>
              </a:rPr>
              <a:t>общем недоразвитии речи;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7.при </a:t>
            </a:r>
            <a:r>
              <a:rPr lang="ru-RU" sz="1800" dirty="0">
                <a:solidFill>
                  <a:schemeClr val="tx1"/>
                </a:solidFill>
              </a:rPr>
              <a:t>дефектах слуха;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8.при </a:t>
            </a:r>
            <a:r>
              <a:rPr lang="ru-RU" sz="1800" dirty="0">
                <a:solidFill>
                  <a:schemeClr val="tx1"/>
                </a:solidFill>
              </a:rPr>
              <a:t>тяжелых дефектах зрения;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9.при </a:t>
            </a:r>
            <a:r>
              <a:rPr lang="ru-RU" sz="1800" dirty="0">
                <a:solidFill>
                  <a:schemeClr val="tx1"/>
                </a:solidFill>
              </a:rPr>
              <a:t>тяжелых соматических заболеваниях; 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10. </a:t>
            </a:r>
            <a:r>
              <a:rPr lang="ru-RU" sz="1800" dirty="0">
                <a:solidFill>
                  <a:schemeClr val="tx1"/>
                </a:solidFill>
              </a:rPr>
              <a:t>при тяжелой семейно-бытовой запущенности.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648" y="692696"/>
            <a:ext cx="6417734" cy="939801"/>
          </a:xfrm>
        </p:spPr>
        <p:txBody>
          <a:bodyPr>
            <a:normAutofit/>
          </a:bodyPr>
          <a:lstStyle/>
          <a:p>
            <a:r>
              <a:rPr lang="ru-RU" sz="2800" b="1" kern="0" dirty="0">
                <a:solidFill>
                  <a:srgbClr val="006600"/>
                </a:solidFill>
                <a:latin typeface="Arial"/>
              </a:rPr>
              <a:t>Классификация ЗПР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6127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>
            <a:normAutofit/>
          </a:bodyPr>
          <a:lstStyle/>
          <a:p>
            <a:pPr marL="342900" lvl="0" indent="-342900" algn="just" fontAlgn="base">
              <a:spcAft>
                <a:spcPct val="0"/>
              </a:spcAft>
              <a:buClrTx/>
              <a:buSzTx/>
              <a:buNone/>
            </a:pPr>
            <a:r>
              <a:rPr lang="ru-RU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ЗПР К.С. Лебединской</a:t>
            </a:r>
          </a:p>
          <a:p>
            <a:pPr marL="342900" lvl="0" indent="-342900" algn="just" fontAlgn="base">
              <a:spcAft>
                <a:spcPct val="0"/>
              </a:spcAft>
              <a:buClrTx/>
              <a:buSzTx/>
              <a:buNone/>
            </a:pPr>
            <a:endParaRPr lang="ru-RU" sz="20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ru-RU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0" dirty="0">
                <a:solidFill>
                  <a:srgbClr val="000000"/>
                </a:solidFill>
                <a:latin typeface="Arial"/>
              </a:rPr>
              <a:t>ЗПР конституционного происхождения</a:t>
            </a:r>
          </a:p>
          <a:p>
            <a:pPr marL="0" lvl="0" indent="0" algn="just" fontAlgn="base">
              <a:spcAft>
                <a:spcPct val="0"/>
              </a:spcAft>
              <a:buClrTx/>
              <a:buSzTx/>
              <a:buNone/>
            </a:pPr>
            <a:r>
              <a:rPr lang="ru-RU" sz="2000" kern="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342900" lvl="0" indent="-342900" algn="just" fontAlgn="base"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ru-RU" sz="2000" kern="0" dirty="0">
                <a:solidFill>
                  <a:srgbClr val="000000"/>
                </a:solidFill>
                <a:latin typeface="Arial"/>
              </a:rPr>
              <a:t>ЗПР соматогенного происхождения </a:t>
            </a:r>
          </a:p>
          <a:p>
            <a:pPr marL="0" lvl="0" indent="0" algn="just" fontAlgn="base">
              <a:spcAft>
                <a:spcPct val="0"/>
              </a:spcAft>
              <a:buClrTx/>
              <a:buSzTx/>
              <a:buNone/>
            </a:pPr>
            <a:endParaRPr lang="ru-RU" sz="2000" kern="0" dirty="0">
              <a:solidFill>
                <a:srgbClr val="000000"/>
              </a:solidFill>
              <a:latin typeface="Arial"/>
            </a:endParaRPr>
          </a:p>
          <a:p>
            <a:pPr marL="342900" lvl="0" indent="-342900" algn="just" fontAlgn="base"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ru-RU" sz="2000" kern="0" dirty="0">
                <a:solidFill>
                  <a:srgbClr val="000000"/>
                </a:solidFill>
                <a:latin typeface="Arial"/>
              </a:rPr>
              <a:t>ЗПР психогенного происхождения </a:t>
            </a:r>
          </a:p>
          <a:p>
            <a:pPr marL="0" lvl="0" indent="0" algn="just" fontAlgn="base">
              <a:spcAft>
                <a:spcPct val="0"/>
              </a:spcAft>
              <a:buClrTx/>
              <a:buSzTx/>
              <a:buNone/>
            </a:pPr>
            <a:endParaRPr lang="ru-RU" sz="2000" kern="0" dirty="0">
              <a:solidFill>
                <a:srgbClr val="000000"/>
              </a:solidFill>
              <a:latin typeface="Arial"/>
            </a:endParaRPr>
          </a:p>
          <a:p>
            <a:pPr marL="342900" lvl="0" indent="-342900" algn="just" fontAlgn="base"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ru-RU" sz="2000" kern="0" dirty="0">
                <a:solidFill>
                  <a:srgbClr val="000000"/>
                </a:solidFill>
                <a:latin typeface="Arial"/>
              </a:rPr>
              <a:t>ЗПР церебрально-органического происхождения</a:t>
            </a:r>
            <a:endParaRPr lang="ru-RU" sz="20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kern="0" dirty="0">
                <a:solidFill>
                  <a:srgbClr val="006600"/>
                </a:solidFill>
                <a:latin typeface="Arial"/>
              </a:rPr>
              <a:t>Классификация ЗПР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79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620688"/>
            <a:ext cx="7380808" cy="5505475"/>
          </a:xfrm>
        </p:spPr>
        <p:txBody>
          <a:bodyPr>
            <a:noAutofit/>
          </a:bodyPr>
          <a:lstStyle/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ru-RU" sz="2000" kern="0" dirty="0">
                <a:solidFill>
                  <a:srgbClr val="000000"/>
                </a:solidFill>
                <a:latin typeface="Arial"/>
              </a:rPr>
              <a:t>Задержка психического развития </a:t>
            </a:r>
            <a:r>
              <a:rPr lang="ru-RU" sz="2000" b="1" kern="0" dirty="0">
                <a:solidFill>
                  <a:srgbClr val="000000"/>
                </a:solidFill>
                <a:latin typeface="Arial"/>
              </a:rPr>
              <a:t>конституционного происхождения</a:t>
            </a:r>
            <a:r>
              <a:rPr lang="ru-RU" sz="2000" kern="0" dirty="0">
                <a:solidFill>
                  <a:srgbClr val="000000"/>
                </a:solidFill>
                <a:latin typeface="Arial"/>
              </a:rPr>
              <a:t>. При этом варианте у детей эмоционально-волевая сфера находится на более ранней ступени развития, во многом напоминая нормальную структуру эмоционального склада детей младшего дошкольного возраста. Характерны преобладание эмоциональной мотивации поведения, повышенный фон настроения, непосредственность и яркость эмоций при их поверхности и нестойкости, легкая внушаемость. Затруднения в обучении связаны с незрелостью мотивационной сферы и личности в целом, наблюдается преобладание игровых интересов. Дети такого варианта не могут обучаться наравне со своими сверстниками, им требуется специальное обучение в условиях коррекционной группы, но часть таких детей могут догнать своих сверстников и в дальнейшем обучаться со всеми.</a:t>
            </a:r>
          </a:p>
        </p:txBody>
      </p:sp>
    </p:spTree>
    <p:extLst>
      <p:ext uri="{BB962C8B-B14F-4D97-AF65-F5344CB8AC3E}">
        <p14:creationId xmlns:p14="http://schemas.microsoft.com/office/powerpoint/2010/main" val="405976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764704"/>
            <a:ext cx="7632848" cy="5256584"/>
          </a:xfrm>
        </p:spPr>
        <p:txBody>
          <a:bodyPr>
            <a:noAutofit/>
          </a:bodyPr>
          <a:lstStyle/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ru-RU" sz="1800" kern="0" dirty="0">
                <a:solidFill>
                  <a:srgbClr val="000000"/>
                </a:solidFill>
                <a:latin typeface="Arial"/>
              </a:rPr>
              <a:t>Задержка психического развития </a:t>
            </a:r>
            <a:r>
              <a:rPr lang="ru-RU" sz="1800" b="1" kern="0" dirty="0">
                <a:solidFill>
                  <a:srgbClr val="000000"/>
                </a:solidFill>
                <a:latin typeface="Arial"/>
              </a:rPr>
              <a:t>соматогенного происхождения</a:t>
            </a:r>
            <a:r>
              <a:rPr lang="ru-RU" sz="1800" kern="0" dirty="0">
                <a:solidFill>
                  <a:srgbClr val="000000"/>
                </a:solidFill>
                <a:latin typeface="Arial"/>
              </a:rPr>
              <a:t>. Этот тип задержки развития обусловлен длительной соматической недостаточностью различного происхождения: хроническими инфекциями; аллергическими состояниями; врождёнными и приобретенными пороками развития соматической сферы (например, сердце); детскими неврозами; астенией. Всё это может привести к снижению психического тонуса, нередко имеет место и задержка эмоционального развития - соматогенный инфантилизм, обусловленный рядом невротических наслоений - неуверенностью, боязливостью, связанными с ощущением своей физической неполноценностью, а иногда вызванными режимом запретов и ограничений, в котором находится соматически ослабленный или больной ребёнок. Такие дети - "домашние", в результате чего круг общения у них ограничен, у ребёнка нарушаются межличностные отношения. Родители уделяют им больше внимания, ограждают от всех бытовых неурядиц, и это всё влияет больше на его состояние, чем сама болезнь. Вот почему нельзя внушать ребёнку мысль о его абсолютной безнадёжности и ставить его в соответствующие условия. Такие дети требуют санаторных условий, отдыха, сна, правильного режима питания, медикаментозного лечения. Прогноз таких детей зависит от их состояния здоровья.</a:t>
            </a:r>
          </a:p>
        </p:txBody>
      </p:sp>
    </p:spTree>
    <p:extLst>
      <p:ext uri="{BB962C8B-B14F-4D97-AF65-F5344CB8AC3E}">
        <p14:creationId xmlns:p14="http://schemas.microsoft.com/office/powerpoint/2010/main" val="292325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5" y="908720"/>
            <a:ext cx="7452816" cy="5217443"/>
          </a:xfrm>
        </p:spPr>
        <p:txBody>
          <a:bodyPr>
            <a:normAutofit fontScale="92500" lnSpcReduction="10000"/>
          </a:bodyPr>
          <a:lstStyle/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ru-RU" sz="2800" kern="0" dirty="0">
                <a:solidFill>
                  <a:srgbClr val="000000"/>
                </a:solidFill>
                <a:latin typeface="Arial"/>
              </a:rPr>
              <a:t>Задержка психического развития </a:t>
            </a:r>
            <a:r>
              <a:rPr lang="ru-RU" sz="2800" b="1" kern="0" dirty="0">
                <a:solidFill>
                  <a:srgbClr val="000000"/>
                </a:solidFill>
                <a:latin typeface="Arial"/>
              </a:rPr>
              <a:t>психогенного происхождения</a:t>
            </a:r>
            <a:r>
              <a:rPr lang="ru-RU" sz="2800" kern="0" dirty="0">
                <a:solidFill>
                  <a:srgbClr val="000000"/>
                </a:solidFill>
                <a:latin typeface="Arial"/>
              </a:rPr>
              <a:t> связана с неблагоприятными условиями воспитания, препятствующими правильному формированию личности ребёнка. Неблагоприятные условия среды, рано возникшие, длительно действующие и оказывающие травмирующее влияние на психику ребёнка, могут привести к стойким сдвигам его нервно-психической сферы, нарушения сначала вегетативных функций, а затем и психических, в первую очередь эмоционального развития.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457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120</TotalTime>
  <Words>2392</Words>
  <Application>Microsoft Office PowerPoint</Application>
  <PresentationFormat>Экран (4:3)</PresentationFormat>
  <Paragraphs>258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Волна</vt:lpstr>
      <vt:lpstr>Характеристика детей дошкольного возраста с ЗПР. Специальные условия получения дошкольного образования детей с ЗПР.</vt:lpstr>
      <vt:lpstr>Презентация PowerPoint</vt:lpstr>
      <vt:lpstr>Причины ЗПР и последствия</vt:lpstr>
      <vt:lpstr>Презентация PowerPoint</vt:lpstr>
      <vt:lpstr>Классификация ЗПР Ю.Г. Демьянова Выделяют следующие варианты ЗПР: 1.с цереброастеническим синдромом; 2.психофизический инфантилизм; 3.с невропатоподобным синдромом; 4.с психопатоподобным синдромом; 5.при детских церебральных параличах; 6.при общем недоразвитии речи; 7.при дефектах слуха; 8.при тяжелых дефектах зрения; 9.при тяжелых соматических заболеваниях;  10. при тяжелой семейно-бытовой запущенности. </vt:lpstr>
      <vt:lpstr>Классификация ЗПР</vt:lpstr>
      <vt:lpstr>Презентация PowerPoint</vt:lpstr>
      <vt:lpstr>Презентация PowerPoint</vt:lpstr>
      <vt:lpstr>Презентация PowerPoint</vt:lpstr>
      <vt:lpstr>Презентация PowerPoint</vt:lpstr>
      <vt:lpstr>Существенные особенности психического статуса детей с ЗПР</vt:lpstr>
      <vt:lpstr>Презентация PowerPoint</vt:lpstr>
      <vt:lpstr>Направления работы в ДОУ</vt:lpstr>
      <vt:lpstr>Диагностика</vt:lpstr>
      <vt:lpstr>Лечение</vt:lpstr>
      <vt:lpstr>Коррекционно – развивающая работа</vt:lpstr>
      <vt:lpstr>Особые образовательные потребности ребенка с задержкой психического развития. </vt:lpstr>
      <vt:lpstr>Направление коррекционно-педагогической работы</vt:lpstr>
      <vt:lpstr>Методические рекомендации по использованию дидактических игр в работе с детьми с ЗПР. 1. Рекомендуется как можно шире использовать дидактические игры на фронтальных коррекционно – развивающих занятиях, на индивидуальных занятиях, а также в различных режимных моментах в группе компенсирующей направленности для детей с задержкой психического развития. 2. Дидактические игры должны быть доступны и понятны детям, соответствовать их возрастным и психологическим особенностям. 3. В каждой дидактической игре должна ставиться своя конкретная обучающая задача, которая соответствует теме занятия и коррекционному этапу. 4. При подготовке к проведению дидактической игры рекомендуется подбирать такие цели, которые способствуют не только получению новых знаний, но и коррекции психических процессов ребенка с ЗПР. 5. Проводя дидактическую игру, необходимо использовать разнообразную наглядность, которая должна нести смысловую нагрузку и соответствовать эстетическим требованиям. 6. Зная особенности детей с ЗПР, для лучшего восприятия изучаемого материала с использованием дидактической игры, необходимо стараться задействовать несколько анализаторов (слухового и зрительного, слухового и тактильного ...).   7. Должно соблюдаться правильное соотношение между игрой и трудом дошкольника . 8. Содержание игры должно усложняться в зависимости от возрастных групп. В каждой группе следует намечать последовательность игр, усложняющихся по содержанию, дидактическим задачам, игровым действиям и правилам. 9. Игровым действиям нужно обучать. Лишь при этом условии игра приобретает обучающий характер и становится содержательной. 10. В игре принцип дидактики должен сочетаться с занимательностью, шуткой, юмором. Только живость игры мобилизует умственную деятельность, облегчает выполнение задачи. 11. Дидактическая игра должна активизировать речевую деятельность детей. Должна способствовать приобретению и накоплению словаря и социального опыта детей. 12. Рекомендуется подбирать такие дидактические игры, которые несут положительную эмоциональную окраску, развивают интерес к новым знаниям, вызывают у детей желание заниматься умственным трудом.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 Создание специальных образовательных условий для ребенка с задержкой психического развития в образовательной организации. </vt:lpstr>
      <vt:lpstr>Презентация PowerPoint</vt:lpstr>
      <vt:lpstr>Правила общения с детьми с ЗПР</vt:lpstr>
      <vt:lpstr>Важно помнить:</vt:lpstr>
      <vt:lpstr>Специальная поведенческая программа:</vt:lpstr>
      <vt:lpstr>Работа с родителями</vt:lpstr>
      <vt:lpstr>Формы взаимодействия с семьёй.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Корекционно-логопедическая работа с детьми с ЗПР</dc:title>
  <dc:creator>Вася</dc:creator>
  <cp:lastModifiedBy>Иришка</cp:lastModifiedBy>
  <cp:revision>14</cp:revision>
  <dcterms:created xsi:type="dcterms:W3CDTF">2018-11-10T16:55:04Z</dcterms:created>
  <dcterms:modified xsi:type="dcterms:W3CDTF">2020-02-20T13:46:44Z</dcterms:modified>
</cp:coreProperties>
</file>